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35"/>
  </p:notesMasterIdLst>
  <p:sldIdLst>
    <p:sldId id="256" r:id="rId2"/>
    <p:sldId id="287"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CEE8FB-D3DF-4EEC-9B22-4C2D3E8D9112}" type="doc">
      <dgm:prSet loTypeId="urn:microsoft.com/office/officeart/2009/3/layout/IncreasingArrowsProcess" loCatId="process" qsTypeId="urn:microsoft.com/office/officeart/2005/8/quickstyle/3d1" qsCatId="3D" csTypeId="urn:microsoft.com/office/officeart/2005/8/colors/accent1_2" csCatId="accent1" phldr="1"/>
      <dgm:spPr/>
      <dgm:t>
        <a:bodyPr/>
        <a:lstStyle/>
        <a:p>
          <a:endParaRPr lang="en-IN"/>
        </a:p>
      </dgm:t>
    </dgm:pt>
    <dgm:pt modelId="{2F1F63B5-8871-4FA1-93B5-7C38F0F3A713}">
      <dgm:prSet phldrT="[Text]"/>
      <dgm:spPr/>
      <dgm:t>
        <a:bodyPr/>
        <a:lstStyle/>
        <a:p>
          <a:r>
            <a:rPr lang="en-US" dirty="0">
              <a:latin typeface="Algerian" panose="04020705040A02060702" pitchFamily="82" charset="0"/>
            </a:rPr>
            <a:t>Week 01- 04</a:t>
          </a:r>
          <a:endParaRPr lang="en-IN" dirty="0">
            <a:latin typeface="Algerian" panose="04020705040A02060702" pitchFamily="82" charset="0"/>
          </a:endParaRPr>
        </a:p>
      </dgm:t>
    </dgm:pt>
    <dgm:pt modelId="{E4B13BBE-9E90-4635-95A2-468C1328DF78}" type="parTrans" cxnId="{CD2861C7-19B0-4DA4-9E6D-0A8B5BBA8292}">
      <dgm:prSet/>
      <dgm:spPr/>
      <dgm:t>
        <a:bodyPr/>
        <a:lstStyle/>
        <a:p>
          <a:endParaRPr lang="en-IN"/>
        </a:p>
      </dgm:t>
    </dgm:pt>
    <dgm:pt modelId="{1841F2A8-280D-46DA-8D9B-C93DA9193760}" type="sibTrans" cxnId="{CD2861C7-19B0-4DA4-9E6D-0A8B5BBA8292}">
      <dgm:prSet/>
      <dgm:spPr/>
      <dgm:t>
        <a:bodyPr/>
        <a:lstStyle/>
        <a:p>
          <a:endParaRPr lang="en-IN"/>
        </a:p>
      </dgm:t>
    </dgm:pt>
    <dgm:pt modelId="{136CA890-D63E-48A5-8EE2-D744D366F592}">
      <dgm:prSet phldrT="[Text]" custT="1"/>
      <dgm:spPr/>
      <dgm:t>
        <a:bodyPr/>
        <a:lstStyle/>
        <a:p>
          <a:pPr algn="ctr"/>
          <a:r>
            <a:rPr lang="en-US" sz="2400" b="0" dirty="0">
              <a:latin typeface="Agency FB" panose="020B0503020202020204" pitchFamily="34" charset="0"/>
            </a:rPr>
            <a:t>Project Planning</a:t>
          </a:r>
        </a:p>
        <a:p>
          <a:pPr algn="ctr"/>
          <a:r>
            <a:rPr lang="en-US" sz="2400" b="0" dirty="0">
              <a:latin typeface="Agency FB" panose="020B0503020202020204" pitchFamily="34" charset="0"/>
            </a:rPr>
            <a:t>And literature Review </a:t>
          </a:r>
        </a:p>
        <a:p>
          <a:pPr algn="ctr"/>
          <a:r>
            <a:rPr lang="en-US" sz="2400" b="0" dirty="0">
              <a:latin typeface="Agency FB" panose="020B0503020202020204" pitchFamily="34" charset="0"/>
            </a:rPr>
            <a:t>And </a:t>
          </a:r>
        </a:p>
        <a:p>
          <a:pPr algn="ctr"/>
          <a:r>
            <a:rPr lang="en-US" sz="2400" b="0" dirty="0">
              <a:latin typeface="Agency FB" panose="020B0503020202020204" pitchFamily="34" charset="0"/>
            </a:rPr>
            <a:t>Dataset Collection</a:t>
          </a:r>
          <a:endParaRPr lang="en-IN" sz="2400" b="0" dirty="0">
            <a:latin typeface="Agency FB" panose="020B0503020202020204" pitchFamily="34" charset="0"/>
          </a:endParaRPr>
        </a:p>
      </dgm:t>
    </dgm:pt>
    <dgm:pt modelId="{81E432BA-9F26-4532-AF1C-7D8A23F6B5B5}" type="parTrans" cxnId="{70B4BACA-7AE0-4B75-BFCC-7F9C49174FF0}">
      <dgm:prSet/>
      <dgm:spPr/>
      <dgm:t>
        <a:bodyPr/>
        <a:lstStyle/>
        <a:p>
          <a:endParaRPr lang="en-IN"/>
        </a:p>
      </dgm:t>
    </dgm:pt>
    <dgm:pt modelId="{EE951085-7746-4080-B0B2-00263E9FB04D}" type="sibTrans" cxnId="{70B4BACA-7AE0-4B75-BFCC-7F9C49174FF0}">
      <dgm:prSet/>
      <dgm:spPr/>
      <dgm:t>
        <a:bodyPr/>
        <a:lstStyle/>
        <a:p>
          <a:endParaRPr lang="en-IN"/>
        </a:p>
      </dgm:t>
    </dgm:pt>
    <dgm:pt modelId="{4711D25D-48C9-461E-86D8-E8F7BDC3F94D}">
      <dgm:prSet phldrT="[Text]"/>
      <dgm:spPr/>
      <dgm:t>
        <a:bodyPr/>
        <a:lstStyle/>
        <a:p>
          <a:r>
            <a:rPr lang="en-US" dirty="0">
              <a:latin typeface="Algerian" panose="04020705040A02060702" pitchFamily="82" charset="0"/>
            </a:rPr>
            <a:t>Week 05-08</a:t>
          </a:r>
          <a:endParaRPr lang="en-IN" dirty="0">
            <a:latin typeface="Algerian" panose="04020705040A02060702" pitchFamily="82" charset="0"/>
          </a:endParaRPr>
        </a:p>
      </dgm:t>
    </dgm:pt>
    <dgm:pt modelId="{8410F7B4-68AD-4514-9791-EE914B9FE06B}" type="parTrans" cxnId="{EA9E9CF8-3A42-4159-9917-BE0DFB124BAC}">
      <dgm:prSet/>
      <dgm:spPr/>
      <dgm:t>
        <a:bodyPr/>
        <a:lstStyle/>
        <a:p>
          <a:endParaRPr lang="en-IN"/>
        </a:p>
      </dgm:t>
    </dgm:pt>
    <dgm:pt modelId="{D3F2E2A6-C802-4A54-A1A5-5CD5D0068FF5}" type="sibTrans" cxnId="{EA9E9CF8-3A42-4159-9917-BE0DFB124BAC}">
      <dgm:prSet/>
      <dgm:spPr/>
      <dgm:t>
        <a:bodyPr/>
        <a:lstStyle/>
        <a:p>
          <a:endParaRPr lang="en-IN"/>
        </a:p>
      </dgm:t>
    </dgm:pt>
    <dgm:pt modelId="{59AE69C0-7B4C-4DE3-8CE1-04F5653A0B67}">
      <dgm:prSet phldrT="[Text]" custT="1"/>
      <dgm:spPr/>
      <dgm:t>
        <a:bodyPr/>
        <a:lstStyle/>
        <a:p>
          <a:pPr algn="ctr"/>
          <a:r>
            <a:rPr lang="en-US" sz="2400" dirty="0">
              <a:latin typeface="Agency FB" panose="020B0503020202020204" pitchFamily="34" charset="0"/>
            </a:rPr>
            <a:t>Dataset Preprocessing</a:t>
          </a:r>
        </a:p>
        <a:p>
          <a:pPr algn="ctr"/>
          <a:r>
            <a:rPr lang="en-US" sz="2400" dirty="0">
              <a:latin typeface="Agency FB" panose="020B0503020202020204" pitchFamily="34" charset="0"/>
            </a:rPr>
            <a:t>And model development (Software Level)</a:t>
          </a:r>
          <a:endParaRPr lang="en-IN" sz="2400" dirty="0">
            <a:latin typeface="Agency FB" panose="020B0503020202020204" pitchFamily="34" charset="0"/>
          </a:endParaRPr>
        </a:p>
      </dgm:t>
    </dgm:pt>
    <dgm:pt modelId="{5F211234-A1B6-4A1B-BDD9-C449555E0923}" type="parTrans" cxnId="{D8F11041-7AAE-424A-B2B7-39E452763EB7}">
      <dgm:prSet/>
      <dgm:spPr/>
      <dgm:t>
        <a:bodyPr/>
        <a:lstStyle/>
        <a:p>
          <a:endParaRPr lang="en-IN"/>
        </a:p>
      </dgm:t>
    </dgm:pt>
    <dgm:pt modelId="{F21718BD-6BA5-4246-9600-29AD65B43FCA}" type="sibTrans" cxnId="{D8F11041-7AAE-424A-B2B7-39E452763EB7}">
      <dgm:prSet/>
      <dgm:spPr/>
      <dgm:t>
        <a:bodyPr/>
        <a:lstStyle/>
        <a:p>
          <a:endParaRPr lang="en-IN"/>
        </a:p>
      </dgm:t>
    </dgm:pt>
    <dgm:pt modelId="{39E9D38E-0181-48EA-A40A-A3911F7137E9}">
      <dgm:prSet phldrT="[Text]"/>
      <dgm:spPr/>
      <dgm:t>
        <a:bodyPr/>
        <a:lstStyle/>
        <a:p>
          <a:r>
            <a:rPr lang="en-US" dirty="0">
              <a:latin typeface="Algerian" panose="04020705040A02060702" pitchFamily="82" charset="0"/>
            </a:rPr>
            <a:t>Week 09-12</a:t>
          </a:r>
          <a:endParaRPr lang="en-IN" dirty="0">
            <a:latin typeface="Algerian" panose="04020705040A02060702" pitchFamily="82" charset="0"/>
          </a:endParaRPr>
        </a:p>
      </dgm:t>
    </dgm:pt>
    <dgm:pt modelId="{1709E23D-0756-4C47-AB90-F040BFF294A5}" type="parTrans" cxnId="{3655F797-6865-4E74-B73C-F7A88F89183A}">
      <dgm:prSet/>
      <dgm:spPr/>
      <dgm:t>
        <a:bodyPr/>
        <a:lstStyle/>
        <a:p>
          <a:endParaRPr lang="en-IN"/>
        </a:p>
      </dgm:t>
    </dgm:pt>
    <dgm:pt modelId="{A95C97A5-476D-4A91-88F9-E5F757C14778}" type="sibTrans" cxnId="{3655F797-6865-4E74-B73C-F7A88F89183A}">
      <dgm:prSet/>
      <dgm:spPr/>
      <dgm:t>
        <a:bodyPr/>
        <a:lstStyle/>
        <a:p>
          <a:endParaRPr lang="en-IN"/>
        </a:p>
      </dgm:t>
    </dgm:pt>
    <dgm:pt modelId="{5781B258-004F-4996-ADBA-7F45A427CCB1}">
      <dgm:prSet phldrT="[Text]" custT="1"/>
      <dgm:spPr/>
      <dgm:t>
        <a:bodyPr/>
        <a:lstStyle/>
        <a:p>
          <a:pPr algn="ctr"/>
          <a:r>
            <a:rPr lang="en-US" sz="2400" dirty="0">
              <a:latin typeface="Agency FB" panose="020B0503020202020204" pitchFamily="34" charset="0"/>
            </a:rPr>
            <a:t>Model Evaluation and improvement and</a:t>
          </a:r>
        </a:p>
        <a:p>
          <a:pPr algn="ctr"/>
          <a:r>
            <a:rPr lang="en-US" sz="2400" dirty="0">
              <a:latin typeface="Agency FB" panose="020B0503020202020204" pitchFamily="34" charset="0"/>
            </a:rPr>
            <a:t>Implementing ESP 32 CAMERA  </a:t>
          </a:r>
          <a:endParaRPr lang="en-IN" sz="2400" dirty="0">
            <a:latin typeface="Agency FB" panose="020B0503020202020204" pitchFamily="34" charset="0"/>
          </a:endParaRPr>
        </a:p>
      </dgm:t>
    </dgm:pt>
    <dgm:pt modelId="{865C40A6-867A-4CDD-87B5-694A88E491AE}" type="parTrans" cxnId="{05921AC1-4DC9-4C7C-A268-08A64CEEC34E}">
      <dgm:prSet/>
      <dgm:spPr/>
      <dgm:t>
        <a:bodyPr/>
        <a:lstStyle/>
        <a:p>
          <a:endParaRPr lang="en-IN"/>
        </a:p>
      </dgm:t>
    </dgm:pt>
    <dgm:pt modelId="{1D55607E-9D23-4B41-976F-5F9B2F8306B8}" type="sibTrans" cxnId="{05921AC1-4DC9-4C7C-A268-08A64CEEC34E}">
      <dgm:prSet/>
      <dgm:spPr/>
      <dgm:t>
        <a:bodyPr/>
        <a:lstStyle/>
        <a:p>
          <a:endParaRPr lang="en-IN"/>
        </a:p>
      </dgm:t>
    </dgm:pt>
    <dgm:pt modelId="{99F6F059-761D-45B5-9039-1B546F0FB3A2}" type="pres">
      <dgm:prSet presAssocID="{3DCEE8FB-D3DF-4EEC-9B22-4C2D3E8D9112}" presName="Name0" presStyleCnt="0">
        <dgm:presLayoutVars>
          <dgm:chMax val="5"/>
          <dgm:chPref val="5"/>
          <dgm:dir/>
          <dgm:animLvl val="lvl"/>
        </dgm:presLayoutVars>
      </dgm:prSet>
      <dgm:spPr/>
    </dgm:pt>
    <dgm:pt modelId="{50015EA8-A81F-4C2D-8EA7-0B75AB75FEF4}" type="pres">
      <dgm:prSet presAssocID="{2F1F63B5-8871-4FA1-93B5-7C38F0F3A713}" presName="parentText1" presStyleLbl="node1" presStyleIdx="0" presStyleCnt="3" custLinFactNeighborX="1478" custLinFactNeighborY="-923">
        <dgm:presLayoutVars>
          <dgm:chMax/>
          <dgm:chPref val="3"/>
          <dgm:bulletEnabled val="1"/>
        </dgm:presLayoutVars>
      </dgm:prSet>
      <dgm:spPr/>
    </dgm:pt>
    <dgm:pt modelId="{26FE6928-FE30-4654-831D-12A555F7A55C}" type="pres">
      <dgm:prSet presAssocID="{2F1F63B5-8871-4FA1-93B5-7C38F0F3A713}" presName="childText1" presStyleLbl="solidAlignAcc1" presStyleIdx="0" presStyleCnt="3">
        <dgm:presLayoutVars>
          <dgm:chMax val="0"/>
          <dgm:chPref val="0"/>
          <dgm:bulletEnabled val="1"/>
        </dgm:presLayoutVars>
      </dgm:prSet>
      <dgm:spPr/>
    </dgm:pt>
    <dgm:pt modelId="{6AD5C391-6840-4847-AFC6-D0F560EB7550}" type="pres">
      <dgm:prSet presAssocID="{4711D25D-48C9-461E-86D8-E8F7BDC3F94D}" presName="parentText2" presStyleLbl="node1" presStyleIdx="1" presStyleCnt="3">
        <dgm:presLayoutVars>
          <dgm:chMax/>
          <dgm:chPref val="3"/>
          <dgm:bulletEnabled val="1"/>
        </dgm:presLayoutVars>
      </dgm:prSet>
      <dgm:spPr/>
    </dgm:pt>
    <dgm:pt modelId="{9FD301A2-3243-46D6-802C-BA7CDE681059}" type="pres">
      <dgm:prSet presAssocID="{4711D25D-48C9-461E-86D8-E8F7BDC3F94D}" presName="childText2" presStyleLbl="solidAlignAcc1" presStyleIdx="1" presStyleCnt="3">
        <dgm:presLayoutVars>
          <dgm:chMax val="0"/>
          <dgm:chPref val="0"/>
          <dgm:bulletEnabled val="1"/>
        </dgm:presLayoutVars>
      </dgm:prSet>
      <dgm:spPr/>
    </dgm:pt>
    <dgm:pt modelId="{511D0364-89A2-45BF-ACDC-B545A111C863}" type="pres">
      <dgm:prSet presAssocID="{39E9D38E-0181-48EA-A40A-A3911F7137E9}" presName="parentText3" presStyleLbl="node1" presStyleIdx="2" presStyleCnt="3">
        <dgm:presLayoutVars>
          <dgm:chMax/>
          <dgm:chPref val="3"/>
          <dgm:bulletEnabled val="1"/>
        </dgm:presLayoutVars>
      </dgm:prSet>
      <dgm:spPr/>
    </dgm:pt>
    <dgm:pt modelId="{C9505C2F-6F74-4194-9ECF-F3508CE64896}" type="pres">
      <dgm:prSet presAssocID="{39E9D38E-0181-48EA-A40A-A3911F7137E9}" presName="childText3" presStyleLbl="solidAlignAcc1" presStyleIdx="2" presStyleCnt="3">
        <dgm:presLayoutVars>
          <dgm:chMax val="0"/>
          <dgm:chPref val="0"/>
          <dgm:bulletEnabled val="1"/>
        </dgm:presLayoutVars>
      </dgm:prSet>
      <dgm:spPr/>
    </dgm:pt>
  </dgm:ptLst>
  <dgm:cxnLst>
    <dgm:cxn modelId="{72FC1B05-8FC9-48A5-B39B-F4BD7F98EB4E}" type="presOf" srcId="{136CA890-D63E-48A5-8EE2-D744D366F592}" destId="{26FE6928-FE30-4654-831D-12A555F7A55C}" srcOrd="0" destOrd="0" presId="urn:microsoft.com/office/officeart/2009/3/layout/IncreasingArrowsProcess"/>
    <dgm:cxn modelId="{0EFDA25D-638F-4E9E-B1E3-FA98E8CB8EF7}" type="presOf" srcId="{39E9D38E-0181-48EA-A40A-A3911F7137E9}" destId="{511D0364-89A2-45BF-ACDC-B545A111C863}" srcOrd="0" destOrd="0" presId="urn:microsoft.com/office/officeart/2009/3/layout/IncreasingArrowsProcess"/>
    <dgm:cxn modelId="{D8F11041-7AAE-424A-B2B7-39E452763EB7}" srcId="{4711D25D-48C9-461E-86D8-E8F7BDC3F94D}" destId="{59AE69C0-7B4C-4DE3-8CE1-04F5653A0B67}" srcOrd="0" destOrd="0" parTransId="{5F211234-A1B6-4A1B-BDD9-C449555E0923}" sibTransId="{F21718BD-6BA5-4246-9600-29AD65B43FCA}"/>
    <dgm:cxn modelId="{1774E845-C94F-4BDC-A5BE-5AFDEAEC0E38}" type="presOf" srcId="{3DCEE8FB-D3DF-4EEC-9B22-4C2D3E8D9112}" destId="{99F6F059-761D-45B5-9039-1B546F0FB3A2}" srcOrd="0" destOrd="0" presId="urn:microsoft.com/office/officeart/2009/3/layout/IncreasingArrowsProcess"/>
    <dgm:cxn modelId="{C18BFE67-B390-4E3D-95B7-D9D14B0C898E}" type="presOf" srcId="{2F1F63B5-8871-4FA1-93B5-7C38F0F3A713}" destId="{50015EA8-A81F-4C2D-8EA7-0B75AB75FEF4}" srcOrd="0" destOrd="0" presId="urn:microsoft.com/office/officeart/2009/3/layout/IncreasingArrowsProcess"/>
    <dgm:cxn modelId="{D9FA008B-9A98-429A-A4C0-2B59CDB89C65}" type="presOf" srcId="{59AE69C0-7B4C-4DE3-8CE1-04F5653A0B67}" destId="{9FD301A2-3243-46D6-802C-BA7CDE681059}" srcOrd="0" destOrd="0" presId="urn:microsoft.com/office/officeart/2009/3/layout/IncreasingArrowsProcess"/>
    <dgm:cxn modelId="{3655F797-6865-4E74-B73C-F7A88F89183A}" srcId="{3DCEE8FB-D3DF-4EEC-9B22-4C2D3E8D9112}" destId="{39E9D38E-0181-48EA-A40A-A3911F7137E9}" srcOrd="2" destOrd="0" parTransId="{1709E23D-0756-4C47-AB90-F040BFF294A5}" sibTransId="{A95C97A5-476D-4A91-88F9-E5F757C14778}"/>
    <dgm:cxn modelId="{0B4427A0-3DBF-490E-B102-51EFB4898DA9}" type="presOf" srcId="{4711D25D-48C9-461E-86D8-E8F7BDC3F94D}" destId="{6AD5C391-6840-4847-AFC6-D0F560EB7550}" srcOrd="0" destOrd="0" presId="urn:microsoft.com/office/officeart/2009/3/layout/IncreasingArrowsProcess"/>
    <dgm:cxn modelId="{5DAA7BA1-7FA2-435D-BDD2-F486AA8C484E}" type="presOf" srcId="{5781B258-004F-4996-ADBA-7F45A427CCB1}" destId="{C9505C2F-6F74-4194-9ECF-F3508CE64896}" srcOrd="0" destOrd="0" presId="urn:microsoft.com/office/officeart/2009/3/layout/IncreasingArrowsProcess"/>
    <dgm:cxn modelId="{05921AC1-4DC9-4C7C-A268-08A64CEEC34E}" srcId="{39E9D38E-0181-48EA-A40A-A3911F7137E9}" destId="{5781B258-004F-4996-ADBA-7F45A427CCB1}" srcOrd="0" destOrd="0" parTransId="{865C40A6-867A-4CDD-87B5-694A88E491AE}" sibTransId="{1D55607E-9D23-4B41-976F-5F9B2F8306B8}"/>
    <dgm:cxn modelId="{CD2861C7-19B0-4DA4-9E6D-0A8B5BBA8292}" srcId="{3DCEE8FB-D3DF-4EEC-9B22-4C2D3E8D9112}" destId="{2F1F63B5-8871-4FA1-93B5-7C38F0F3A713}" srcOrd="0" destOrd="0" parTransId="{E4B13BBE-9E90-4635-95A2-468C1328DF78}" sibTransId="{1841F2A8-280D-46DA-8D9B-C93DA9193760}"/>
    <dgm:cxn modelId="{70B4BACA-7AE0-4B75-BFCC-7F9C49174FF0}" srcId="{2F1F63B5-8871-4FA1-93B5-7C38F0F3A713}" destId="{136CA890-D63E-48A5-8EE2-D744D366F592}" srcOrd="0" destOrd="0" parTransId="{81E432BA-9F26-4532-AF1C-7D8A23F6B5B5}" sibTransId="{EE951085-7746-4080-B0B2-00263E9FB04D}"/>
    <dgm:cxn modelId="{EA9E9CF8-3A42-4159-9917-BE0DFB124BAC}" srcId="{3DCEE8FB-D3DF-4EEC-9B22-4C2D3E8D9112}" destId="{4711D25D-48C9-461E-86D8-E8F7BDC3F94D}" srcOrd="1" destOrd="0" parTransId="{8410F7B4-68AD-4514-9791-EE914B9FE06B}" sibTransId="{D3F2E2A6-C802-4A54-A1A5-5CD5D0068FF5}"/>
    <dgm:cxn modelId="{669F83E7-C5BD-41F3-A6ED-4A79D93FA261}" type="presParOf" srcId="{99F6F059-761D-45B5-9039-1B546F0FB3A2}" destId="{50015EA8-A81F-4C2D-8EA7-0B75AB75FEF4}" srcOrd="0" destOrd="0" presId="urn:microsoft.com/office/officeart/2009/3/layout/IncreasingArrowsProcess"/>
    <dgm:cxn modelId="{28BE59B1-DCA5-4656-983B-2045DB819A8F}" type="presParOf" srcId="{99F6F059-761D-45B5-9039-1B546F0FB3A2}" destId="{26FE6928-FE30-4654-831D-12A555F7A55C}" srcOrd="1" destOrd="0" presId="urn:microsoft.com/office/officeart/2009/3/layout/IncreasingArrowsProcess"/>
    <dgm:cxn modelId="{479F9E9F-58EB-46C2-9701-632709DFEF37}" type="presParOf" srcId="{99F6F059-761D-45B5-9039-1B546F0FB3A2}" destId="{6AD5C391-6840-4847-AFC6-D0F560EB7550}" srcOrd="2" destOrd="0" presId="urn:microsoft.com/office/officeart/2009/3/layout/IncreasingArrowsProcess"/>
    <dgm:cxn modelId="{4474D26E-3058-4D28-B609-23C644F1D295}" type="presParOf" srcId="{99F6F059-761D-45B5-9039-1B546F0FB3A2}" destId="{9FD301A2-3243-46D6-802C-BA7CDE681059}" srcOrd="3" destOrd="0" presId="urn:microsoft.com/office/officeart/2009/3/layout/IncreasingArrowsProcess"/>
    <dgm:cxn modelId="{870DE4FD-C461-4BA5-91DF-3446EA502D8E}" type="presParOf" srcId="{99F6F059-761D-45B5-9039-1B546F0FB3A2}" destId="{511D0364-89A2-45BF-ACDC-B545A111C863}" srcOrd="4" destOrd="0" presId="urn:microsoft.com/office/officeart/2009/3/layout/IncreasingArrowsProcess"/>
    <dgm:cxn modelId="{5C903949-1725-49B3-A3CA-117BEBC80D24}" type="presParOf" srcId="{99F6F059-761D-45B5-9039-1B546F0FB3A2}" destId="{C9505C2F-6F74-4194-9ECF-F3508CE64896}" srcOrd="5"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37098E-3944-4278-99B6-15BE1027C1C4}" type="doc">
      <dgm:prSet loTypeId="urn:microsoft.com/office/officeart/2005/8/layout/hList7" loCatId="list" qsTypeId="urn:microsoft.com/office/officeart/2005/8/quickstyle/simple1" qsCatId="simple" csTypeId="urn:microsoft.com/office/officeart/2005/8/colors/accent1_2" csCatId="accent1" phldr="1"/>
      <dgm:spPr/>
    </dgm:pt>
    <dgm:pt modelId="{E8ED7EE6-E767-44E4-852F-92EF5AE25233}">
      <dgm:prSet phldrT="[Text]" custT="1"/>
      <dgm:spPr/>
      <dgm:t>
        <a:bodyPr/>
        <a:lstStyle/>
        <a:p>
          <a:endParaRPr lang="en-IN" sz="2800" dirty="0"/>
        </a:p>
      </dgm:t>
    </dgm:pt>
    <dgm:pt modelId="{97C41A3C-589A-4DBC-B949-168FDEC10ADE}" type="parTrans" cxnId="{E8D2C794-C871-498C-9B42-028B5790AC29}">
      <dgm:prSet/>
      <dgm:spPr/>
      <dgm:t>
        <a:bodyPr/>
        <a:lstStyle/>
        <a:p>
          <a:endParaRPr lang="en-IN"/>
        </a:p>
      </dgm:t>
    </dgm:pt>
    <dgm:pt modelId="{0F2D0884-99B7-4D27-944B-B3F62493C6BA}" type="sibTrans" cxnId="{E8D2C794-C871-498C-9B42-028B5790AC29}">
      <dgm:prSet/>
      <dgm:spPr/>
      <dgm:t>
        <a:bodyPr/>
        <a:lstStyle/>
        <a:p>
          <a:endParaRPr lang="en-IN"/>
        </a:p>
      </dgm:t>
    </dgm:pt>
    <dgm:pt modelId="{72497BA6-2B3C-44D5-8C5D-AA7CFBFC3E6F}">
      <dgm:prSet phldrT="[Text]" phldr="1"/>
      <dgm:spPr/>
      <dgm:t>
        <a:bodyPr/>
        <a:lstStyle/>
        <a:p>
          <a:endParaRPr lang="en-IN" dirty="0"/>
        </a:p>
      </dgm:t>
    </dgm:pt>
    <dgm:pt modelId="{50284356-AA4C-4CA0-BCB5-70FF0EFBC99C}" type="parTrans" cxnId="{C0591F01-0CB0-43C8-8AE5-7DD35F26721C}">
      <dgm:prSet/>
      <dgm:spPr/>
      <dgm:t>
        <a:bodyPr/>
        <a:lstStyle/>
        <a:p>
          <a:endParaRPr lang="en-IN"/>
        </a:p>
      </dgm:t>
    </dgm:pt>
    <dgm:pt modelId="{4F71CE8F-2F3E-43E6-877B-25AAE954BCEC}" type="sibTrans" cxnId="{C0591F01-0CB0-43C8-8AE5-7DD35F26721C}">
      <dgm:prSet/>
      <dgm:spPr/>
      <dgm:t>
        <a:bodyPr/>
        <a:lstStyle/>
        <a:p>
          <a:endParaRPr lang="en-IN"/>
        </a:p>
      </dgm:t>
    </dgm:pt>
    <dgm:pt modelId="{5D190569-305A-46AF-A963-D8EC79987861}">
      <dgm:prSet phldrT="[Text]" phldr="1"/>
      <dgm:spPr/>
      <dgm:t>
        <a:bodyPr/>
        <a:lstStyle/>
        <a:p>
          <a:endParaRPr lang="en-IN" dirty="0"/>
        </a:p>
      </dgm:t>
    </dgm:pt>
    <dgm:pt modelId="{7B022455-87C9-4A22-8F3D-859AA9F8E750}" type="parTrans" cxnId="{6EC7C599-CE1E-4623-81BA-5021601CF926}">
      <dgm:prSet/>
      <dgm:spPr/>
      <dgm:t>
        <a:bodyPr/>
        <a:lstStyle/>
        <a:p>
          <a:endParaRPr lang="en-IN"/>
        </a:p>
      </dgm:t>
    </dgm:pt>
    <dgm:pt modelId="{C9CE7744-C182-461A-B4F0-76394D76B38E}" type="sibTrans" cxnId="{6EC7C599-CE1E-4623-81BA-5021601CF926}">
      <dgm:prSet/>
      <dgm:spPr/>
      <dgm:t>
        <a:bodyPr/>
        <a:lstStyle/>
        <a:p>
          <a:endParaRPr lang="en-IN"/>
        </a:p>
      </dgm:t>
    </dgm:pt>
    <dgm:pt modelId="{7F78B213-6A35-4F2F-91EE-DB4AC6C12865}" type="pres">
      <dgm:prSet presAssocID="{7A37098E-3944-4278-99B6-15BE1027C1C4}" presName="Name0" presStyleCnt="0">
        <dgm:presLayoutVars>
          <dgm:dir/>
          <dgm:resizeHandles val="exact"/>
        </dgm:presLayoutVars>
      </dgm:prSet>
      <dgm:spPr/>
    </dgm:pt>
    <dgm:pt modelId="{C83BCC15-615B-4283-85BE-470F7260D0B8}" type="pres">
      <dgm:prSet presAssocID="{7A37098E-3944-4278-99B6-15BE1027C1C4}" presName="fgShape" presStyleLbl="fgShp" presStyleIdx="0" presStyleCnt="1" custScaleY="68011" custLinFactNeighborX="1087" custLinFactNeighborY="44321"/>
      <dgm:spPr/>
    </dgm:pt>
    <dgm:pt modelId="{75FA129B-0E30-4448-ABC8-C33E3F3039D5}" type="pres">
      <dgm:prSet presAssocID="{7A37098E-3944-4278-99B6-15BE1027C1C4}" presName="linComp" presStyleCnt="0"/>
      <dgm:spPr/>
    </dgm:pt>
    <dgm:pt modelId="{E38851AB-C6F8-4E97-B5F4-B078092FA114}" type="pres">
      <dgm:prSet presAssocID="{E8ED7EE6-E767-44E4-852F-92EF5AE25233}" presName="compNode" presStyleCnt="0"/>
      <dgm:spPr/>
    </dgm:pt>
    <dgm:pt modelId="{179A2C2F-2BF6-416F-829C-115402ADCAF7}" type="pres">
      <dgm:prSet presAssocID="{E8ED7EE6-E767-44E4-852F-92EF5AE25233}" presName="bkgdShape" presStyleLbl="node1" presStyleIdx="0" presStyleCnt="3"/>
      <dgm:spPr/>
    </dgm:pt>
    <dgm:pt modelId="{3BF57A45-D0D0-42DB-A939-0DC7FECD95BB}" type="pres">
      <dgm:prSet presAssocID="{E8ED7EE6-E767-44E4-852F-92EF5AE25233}" presName="nodeTx" presStyleLbl="node1" presStyleIdx="0" presStyleCnt="3">
        <dgm:presLayoutVars>
          <dgm:bulletEnabled val="1"/>
        </dgm:presLayoutVars>
      </dgm:prSet>
      <dgm:spPr/>
    </dgm:pt>
    <dgm:pt modelId="{D3D40E35-D230-48DB-B80E-C693846D466E}" type="pres">
      <dgm:prSet presAssocID="{E8ED7EE6-E767-44E4-852F-92EF5AE25233}" presName="invisiNode" presStyleLbl="node1" presStyleIdx="0" presStyleCnt="3"/>
      <dgm:spPr/>
    </dgm:pt>
    <dgm:pt modelId="{FA7A503E-7265-4E23-BCC4-241D0A08FE94}" type="pres">
      <dgm:prSet presAssocID="{E8ED7EE6-E767-44E4-852F-92EF5AE25233}" presName="imagNode" presStyleLbl="fgImgPlace1" presStyleIdx="0" presStyleCnt="3"/>
      <dgm:spPr/>
    </dgm:pt>
    <dgm:pt modelId="{E5B9154C-A3B5-4D23-8037-8D732FBAD0A7}" type="pres">
      <dgm:prSet presAssocID="{0F2D0884-99B7-4D27-944B-B3F62493C6BA}" presName="sibTrans" presStyleLbl="sibTrans2D1" presStyleIdx="0" presStyleCnt="0"/>
      <dgm:spPr/>
    </dgm:pt>
    <dgm:pt modelId="{8C440EF4-C83C-40C8-8825-782B2BC62832}" type="pres">
      <dgm:prSet presAssocID="{72497BA6-2B3C-44D5-8C5D-AA7CFBFC3E6F}" presName="compNode" presStyleCnt="0"/>
      <dgm:spPr/>
    </dgm:pt>
    <dgm:pt modelId="{85E2C38B-0975-4F70-BFF6-66681EA8D638}" type="pres">
      <dgm:prSet presAssocID="{72497BA6-2B3C-44D5-8C5D-AA7CFBFC3E6F}" presName="bkgdShape" presStyleLbl="node1" presStyleIdx="1" presStyleCnt="3"/>
      <dgm:spPr/>
    </dgm:pt>
    <dgm:pt modelId="{FBC77AA4-B8B0-4F2D-983E-6AD67D913C14}" type="pres">
      <dgm:prSet presAssocID="{72497BA6-2B3C-44D5-8C5D-AA7CFBFC3E6F}" presName="nodeTx" presStyleLbl="node1" presStyleIdx="1" presStyleCnt="3">
        <dgm:presLayoutVars>
          <dgm:bulletEnabled val="1"/>
        </dgm:presLayoutVars>
      </dgm:prSet>
      <dgm:spPr/>
    </dgm:pt>
    <dgm:pt modelId="{30AB51AD-7B68-4C4F-A270-F4E30B495EE2}" type="pres">
      <dgm:prSet presAssocID="{72497BA6-2B3C-44D5-8C5D-AA7CFBFC3E6F}" presName="invisiNode" presStyleLbl="node1" presStyleIdx="1" presStyleCnt="3"/>
      <dgm:spPr/>
    </dgm:pt>
    <dgm:pt modelId="{AA7AB06D-CD60-426F-9867-2BB3D6E9C308}" type="pres">
      <dgm:prSet presAssocID="{72497BA6-2B3C-44D5-8C5D-AA7CFBFC3E6F}" presName="imagNode" presStyleLbl="fgImgPlace1" presStyleIdx="1" presStyleCnt="3"/>
      <dgm:spPr/>
    </dgm:pt>
    <dgm:pt modelId="{D2F30F66-025C-448E-B1FA-E416F18271E8}" type="pres">
      <dgm:prSet presAssocID="{4F71CE8F-2F3E-43E6-877B-25AAE954BCEC}" presName="sibTrans" presStyleLbl="sibTrans2D1" presStyleIdx="0" presStyleCnt="0"/>
      <dgm:spPr/>
    </dgm:pt>
    <dgm:pt modelId="{F27EDF9C-64AB-4478-8D6F-DCE798673433}" type="pres">
      <dgm:prSet presAssocID="{5D190569-305A-46AF-A963-D8EC79987861}" presName="compNode" presStyleCnt="0"/>
      <dgm:spPr/>
    </dgm:pt>
    <dgm:pt modelId="{971F1D8E-7955-4548-B0F9-8E150E267692}" type="pres">
      <dgm:prSet presAssocID="{5D190569-305A-46AF-A963-D8EC79987861}" presName="bkgdShape" presStyleLbl="node1" presStyleIdx="2" presStyleCnt="3"/>
      <dgm:spPr/>
    </dgm:pt>
    <dgm:pt modelId="{D821DD5C-5FDC-4E94-BC92-E97519EA78B1}" type="pres">
      <dgm:prSet presAssocID="{5D190569-305A-46AF-A963-D8EC79987861}" presName="nodeTx" presStyleLbl="node1" presStyleIdx="2" presStyleCnt="3">
        <dgm:presLayoutVars>
          <dgm:bulletEnabled val="1"/>
        </dgm:presLayoutVars>
      </dgm:prSet>
      <dgm:spPr/>
    </dgm:pt>
    <dgm:pt modelId="{AD32D3D2-3824-47C6-8164-985E16B5FCFE}" type="pres">
      <dgm:prSet presAssocID="{5D190569-305A-46AF-A963-D8EC79987861}" presName="invisiNode" presStyleLbl="node1" presStyleIdx="2" presStyleCnt="3"/>
      <dgm:spPr/>
    </dgm:pt>
    <dgm:pt modelId="{BEADADDC-B52E-47FE-AD79-ED69E935098A}" type="pres">
      <dgm:prSet presAssocID="{5D190569-305A-46AF-A963-D8EC79987861}" presName="imagNode" presStyleLbl="fgImgPlace1" presStyleIdx="2" presStyleCnt="3"/>
      <dgm:spPr/>
    </dgm:pt>
  </dgm:ptLst>
  <dgm:cxnLst>
    <dgm:cxn modelId="{C0591F01-0CB0-43C8-8AE5-7DD35F26721C}" srcId="{7A37098E-3944-4278-99B6-15BE1027C1C4}" destId="{72497BA6-2B3C-44D5-8C5D-AA7CFBFC3E6F}" srcOrd="1" destOrd="0" parTransId="{50284356-AA4C-4CA0-BCB5-70FF0EFBC99C}" sibTransId="{4F71CE8F-2F3E-43E6-877B-25AAE954BCEC}"/>
    <dgm:cxn modelId="{90707537-295F-41ED-8792-F0607483D413}" type="presOf" srcId="{72497BA6-2B3C-44D5-8C5D-AA7CFBFC3E6F}" destId="{FBC77AA4-B8B0-4F2D-983E-6AD67D913C14}" srcOrd="1" destOrd="0" presId="urn:microsoft.com/office/officeart/2005/8/layout/hList7"/>
    <dgm:cxn modelId="{CB333763-EDB6-44E1-A498-A72E488C3FA3}" type="presOf" srcId="{E8ED7EE6-E767-44E4-852F-92EF5AE25233}" destId="{3BF57A45-D0D0-42DB-A939-0DC7FECD95BB}" srcOrd="1" destOrd="0" presId="urn:microsoft.com/office/officeart/2005/8/layout/hList7"/>
    <dgm:cxn modelId="{A7D4FF4A-0396-46CF-8907-31F1C785192E}" type="presOf" srcId="{7A37098E-3944-4278-99B6-15BE1027C1C4}" destId="{7F78B213-6A35-4F2F-91EE-DB4AC6C12865}" srcOrd="0" destOrd="0" presId="urn:microsoft.com/office/officeart/2005/8/layout/hList7"/>
    <dgm:cxn modelId="{91E6F880-D61E-4FCA-8CD1-6F99491D65D9}" type="presOf" srcId="{5D190569-305A-46AF-A963-D8EC79987861}" destId="{971F1D8E-7955-4548-B0F9-8E150E267692}" srcOrd="0" destOrd="0" presId="urn:microsoft.com/office/officeart/2005/8/layout/hList7"/>
    <dgm:cxn modelId="{134C9F8F-1595-4EED-A98E-DC7258AFD399}" type="presOf" srcId="{0F2D0884-99B7-4D27-944B-B3F62493C6BA}" destId="{E5B9154C-A3B5-4D23-8037-8D732FBAD0A7}" srcOrd="0" destOrd="0" presId="urn:microsoft.com/office/officeart/2005/8/layout/hList7"/>
    <dgm:cxn modelId="{E8D2C794-C871-498C-9B42-028B5790AC29}" srcId="{7A37098E-3944-4278-99B6-15BE1027C1C4}" destId="{E8ED7EE6-E767-44E4-852F-92EF5AE25233}" srcOrd="0" destOrd="0" parTransId="{97C41A3C-589A-4DBC-B949-168FDEC10ADE}" sibTransId="{0F2D0884-99B7-4D27-944B-B3F62493C6BA}"/>
    <dgm:cxn modelId="{6EC7C599-CE1E-4623-81BA-5021601CF926}" srcId="{7A37098E-3944-4278-99B6-15BE1027C1C4}" destId="{5D190569-305A-46AF-A963-D8EC79987861}" srcOrd="2" destOrd="0" parTransId="{7B022455-87C9-4A22-8F3D-859AA9F8E750}" sibTransId="{C9CE7744-C182-461A-B4F0-76394D76B38E}"/>
    <dgm:cxn modelId="{98AE1ED6-3FDF-4621-9B7C-FE79ADB6B464}" type="presOf" srcId="{E8ED7EE6-E767-44E4-852F-92EF5AE25233}" destId="{179A2C2F-2BF6-416F-829C-115402ADCAF7}" srcOrd="0" destOrd="0" presId="urn:microsoft.com/office/officeart/2005/8/layout/hList7"/>
    <dgm:cxn modelId="{7F6842D9-74CA-4536-9375-15E380024857}" type="presOf" srcId="{5D190569-305A-46AF-A963-D8EC79987861}" destId="{D821DD5C-5FDC-4E94-BC92-E97519EA78B1}" srcOrd="1" destOrd="0" presId="urn:microsoft.com/office/officeart/2005/8/layout/hList7"/>
    <dgm:cxn modelId="{E34536E6-500A-45D3-A2CD-01AC6C59859F}" type="presOf" srcId="{72497BA6-2B3C-44D5-8C5D-AA7CFBFC3E6F}" destId="{85E2C38B-0975-4F70-BFF6-66681EA8D638}" srcOrd="0" destOrd="0" presId="urn:microsoft.com/office/officeart/2005/8/layout/hList7"/>
    <dgm:cxn modelId="{D4ED06ED-43FA-49D9-A7A8-A2F240D881A3}" type="presOf" srcId="{4F71CE8F-2F3E-43E6-877B-25AAE954BCEC}" destId="{D2F30F66-025C-448E-B1FA-E416F18271E8}" srcOrd="0" destOrd="0" presId="urn:microsoft.com/office/officeart/2005/8/layout/hList7"/>
    <dgm:cxn modelId="{86EEEF55-32F6-4181-9ECA-2AAC2D650AD7}" type="presParOf" srcId="{7F78B213-6A35-4F2F-91EE-DB4AC6C12865}" destId="{C83BCC15-615B-4283-85BE-470F7260D0B8}" srcOrd="0" destOrd="0" presId="urn:microsoft.com/office/officeart/2005/8/layout/hList7"/>
    <dgm:cxn modelId="{DF384946-0F29-46BA-AB81-6DE7C20D3D65}" type="presParOf" srcId="{7F78B213-6A35-4F2F-91EE-DB4AC6C12865}" destId="{75FA129B-0E30-4448-ABC8-C33E3F3039D5}" srcOrd="1" destOrd="0" presId="urn:microsoft.com/office/officeart/2005/8/layout/hList7"/>
    <dgm:cxn modelId="{48410769-4356-4DFA-A392-ED6C36C135B4}" type="presParOf" srcId="{75FA129B-0E30-4448-ABC8-C33E3F3039D5}" destId="{E38851AB-C6F8-4E97-B5F4-B078092FA114}" srcOrd="0" destOrd="0" presId="urn:microsoft.com/office/officeart/2005/8/layout/hList7"/>
    <dgm:cxn modelId="{5D9F2846-3671-4615-A1C2-6B8A7AEF6D85}" type="presParOf" srcId="{E38851AB-C6F8-4E97-B5F4-B078092FA114}" destId="{179A2C2F-2BF6-416F-829C-115402ADCAF7}" srcOrd="0" destOrd="0" presId="urn:microsoft.com/office/officeart/2005/8/layout/hList7"/>
    <dgm:cxn modelId="{60E308AD-E6FD-4C8B-9B3E-FCF60F8F5386}" type="presParOf" srcId="{E38851AB-C6F8-4E97-B5F4-B078092FA114}" destId="{3BF57A45-D0D0-42DB-A939-0DC7FECD95BB}" srcOrd="1" destOrd="0" presId="urn:microsoft.com/office/officeart/2005/8/layout/hList7"/>
    <dgm:cxn modelId="{5E85A8AC-48BE-4499-B42A-F5DF279B12A1}" type="presParOf" srcId="{E38851AB-C6F8-4E97-B5F4-B078092FA114}" destId="{D3D40E35-D230-48DB-B80E-C693846D466E}" srcOrd="2" destOrd="0" presId="urn:microsoft.com/office/officeart/2005/8/layout/hList7"/>
    <dgm:cxn modelId="{B7DCD0A5-8070-461B-9D11-1F2FFFFBF503}" type="presParOf" srcId="{E38851AB-C6F8-4E97-B5F4-B078092FA114}" destId="{FA7A503E-7265-4E23-BCC4-241D0A08FE94}" srcOrd="3" destOrd="0" presId="urn:microsoft.com/office/officeart/2005/8/layout/hList7"/>
    <dgm:cxn modelId="{38C17CFC-B341-43E7-A0AB-25FDB8D18ADE}" type="presParOf" srcId="{75FA129B-0E30-4448-ABC8-C33E3F3039D5}" destId="{E5B9154C-A3B5-4D23-8037-8D732FBAD0A7}" srcOrd="1" destOrd="0" presId="urn:microsoft.com/office/officeart/2005/8/layout/hList7"/>
    <dgm:cxn modelId="{5EDB17D2-D489-4CBE-975D-4E0F905D8A22}" type="presParOf" srcId="{75FA129B-0E30-4448-ABC8-C33E3F3039D5}" destId="{8C440EF4-C83C-40C8-8825-782B2BC62832}" srcOrd="2" destOrd="0" presId="urn:microsoft.com/office/officeart/2005/8/layout/hList7"/>
    <dgm:cxn modelId="{5587F682-B320-4699-918C-0B8E47BA035C}" type="presParOf" srcId="{8C440EF4-C83C-40C8-8825-782B2BC62832}" destId="{85E2C38B-0975-4F70-BFF6-66681EA8D638}" srcOrd="0" destOrd="0" presId="urn:microsoft.com/office/officeart/2005/8/layout/hList7"/>
    <dgm:cxn modelId="{2D6B5EF0-92B0-436B-8DB4-19125A3934C3}" type="presParOf" srcId="{8C440EF4-C83C-40C8-8825-782B2BC62832}" destId="{FBC77AA4-B8B0-4F2D-983E-6AD67D913C14}" srcOrd="1" destOrd="0" presId="urn:microsoft.com/office/officeart/2005/8/layout/hList7"/>
    <dgm:cxn modelId="{AB867FEF-52D8-48A0-B08C-11DAD123104C}" type="presParOf" srcId="{8C440EF4-C83C-40C8-8825-782B2BC62832}" destId="{30AB51AD-7B68-4C4F-A270-F4E30B495EE2}" srcOrd="2" destOrd="0" presId="urn:microsoft.com/office/officeart/2005/8/layout/hList7"/>
    <dgm:cxn modelId="{4E50F1FB-FD30-4285-9DFE-D59F8D871FCA}" type="presParOf" srcId="{8C440EF4-C83C-40C8-8825-782B2BC62832}" destId="{AA7AB06D-CD60-426F-9867-2BB3D6E9C308}" srcOrd="3" destOrd="0" presId="urn:microsoft.com/office/officeart/2005/8/layout/hList7"/>
    <dgm:cxn modelId="{77867894-48E8-422F-95B4-3218B1040D13}" type="presParOf" srcId="{75FA129B-0E30-4448-ABC8-C33E3F3039D5}" destId="{D2F30F66-025C-448E-B1FA-E416F18271E8}" srcOrd="3" destOrd="0" presId="urn:microsoft.com/office/officeart/2005/8/layout/hList7"/>
    <dgm:cxn modelId="{2B660B81-F0AA-4A73-87F9-7FB73B931FB9}" type="presParOf" srcId="{75FA129B-0E30-4448-ABC8-C33E3F3039D5}" destId="{F27EDF9C-64AB-4478-8D6F-DCE798673433}" srcOrd="4" destOrd="0" presId="urn:microsoft.com/office/officeart/2005/8/layout/hList7"/>
    <dgm:cxn modelId="{111A0856-17DD-46F8-BBC8-80C9C67FB6EF}" type="presParOf" srcId="{F27EDF9C-64AB-4478-8D6F-DCE798673433}" destId="{971F1D8E-7955-4548-B0F9-8E150E267692}" srcOrd="0" destOrd="0" presId="urn:microsoft.com/office/officeart/2005/8/layout/hList7"/>
    <dgm:cxn modelId="{50EAE3D4-5438-4D70-AF5D-AE48FE0337BA}" type="presParOf" srcId="{F27EDF9C-64AB-4478-8D6F-DCE798673433}" destId="{D821DD5C-5FDC-4E94-BC92-E97519EA78B1}" srcOrd="1" destOrd="0" presId="urn:microsoft.com/office/officeart/2005/8/layout/hList7"/>
    <dgm:cxn modelId="{C589EC65-E4FC-482A-86E9-42301C18F8A4}" type="presParOf" srcId="{F27EDF9C-64AB-4478-8D6F-DCE798673433}" destId="{AD32D3D2-3824-47C6-8164-985E16B5FCFE}" srcOrd="2" destOrd="0" presId="urn:microsoft.com/office/officeart/2005/8/layout/hList7"/>
    <dgm:cxn modelId="{E508735D-E555-4ADD-B556-E6E7D3F7979F}" type="presParOf" srcId="{F27EDF9C-64AB-4478-8D6F-DCE798673433}" destId="{BEADADDC-B52E-47FE-AD79-ED69E935098A}"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C2A377-7345-40B8-BBF7-B93E769FC0C0}"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IN"/>
        </a:p>
      </dgm:t>
    </dgm:pt>
    <dgm:pt modelId="{B1E2CDDE-0753-4A8B-9DC2-E2E4C2E8ABBC}">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Start(Web)</a:t>
          </a:r>
          <a:endParaRPr lang="en-IN" b="0" cap="none" spc="0" dirty="0">
            <a:ln w="0"/>
            <a:solidFill>
              <a:schemeClr val="tx1"/>
            </a:solidFill>
            <a:effectLst>
              <a:outerShdw blurRad="38100" dist="19050" dir="2700000" algn="tl" rotWithShape="0">
                <a:schemeClr val="dk1">
                  <a:alpha val="40000"/>
                </a:schemeClr>
              </a:outerShdw>
            </a:effectLst>
            <a:latin typeface="Agency FB" panose="020B0503020202020204" pitchFamily="34" charset="0"/>
          </a:endParaRPr>
        </a:p>
      </dgm:t>
    </dgm:pt>
    <dgm:pt modelId="{63F337B0-4A03-41CF-97CE-F7B9355A6C03}" type="parTrans" cxnId="{77E15E61-0A74-463A-91D7-78347F18FE69}">
      <dgm:prSet/>
      <dgm:spPr/>
      <dgm:t>
        <a:bodyPr/>
        <a:lstStyle/>
        <a:p>
          <a:endParaRPr lang="en-IN"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dgm:t>
    </dgm:pt>
    <dgm:pt modelId="{C858E9C4-A14D-4349-9B18-07C3F5DDDFE8}" type="sibTrans" cxnId="{77E15E61-0A74-463A-91D7-78347F18FE69}">
      <dgm:prSet/>
      <dgm:spPr/>
      <dgm:t>
        <a:bodyPr/>
        <a:lstStyle/>
        <a:p>
          <a:endParaRPr lang="en-IN"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dgm:t>
    </dgm:pt>
    <dgm:pt modelId="{41110A10-058B-4B3B-9DE5-405CD7416191}">
      <dgm:prSet phldrT="[Text]" custT="1"/>
      <dgm:spPr/>
      <dgm:t>
        <a:bodyPr/>
        <a:lstStyle/>
        <a:p>
          <a:r>
            <a:rPr lang="en-US" sz="4400" b="0" cap="none" spc="0"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Capture Image using ESP32 Camera</a:t>
          </a:r>
          <a:endParaRPr lang="en-IN" sz="4400" b="0" cap="none" spc="0" dirty="0">
            <a:ln w="0"/>
            <a:solidFill>
              <a:schemeClr val="tx1"/>
            </a:solidFill>
            <a:effectLst>
              <a:outerShdw blurRad="38100" dist="19050" dir="2700000" algn="tl" rotWithShape="0">
                <a:schemeClr val="dk1">
                  <a:alpha val="40000"/>
                </a:schemeClr>
              </a:outerShdw>
            </a:effectLst>
            <a:latin typeface="Agency FB" panose="020B0503020202020204" pitchFamily="34" charset="0"/>
          </a:endParaRPr>
        </a:p>
      </dgm:t>
    </dgm:pt>
    <dgm:pt modelId="{7A6A2BE5-82F9-4E44-A65E-A9D409BE7FFF}" type="parTrans" cxnId="{5A938614-A9D3-49C1-8CB0-37EA41FBB853}">
      <dgm:prSet/>
      <dgm:spPr/>
      <dgm:t>
        <a:bodyPr/>
        <a:lstStyle/>
        <a:p>
          <a:endParaRPr lang="en-IN"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dgm:t>
    </dgm:pt>
    <dgm:pt modelId="{19D44B4F-8920-4382-BFD2-908008334D59}" type="sibTrans" cxnId="{5A938614-A9D3-49C1-8CB0-37EA41FBB853}">
      <dgm:prSet/>
      <dgm:spPr/>
      <dgm:t>
        <a:bodyPr/>
        <a:lstStyle/>
        <a:p>
          <a:endParaRPr lang="en-IN"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dgm:t>
    </dgm:pt>
    <dgm:pt modelId="{08B75D4A-4DC6-4879-B6A5-EFABDCDF10CC}">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Predict (Real or Fake)</a:t>
          </a:r>
          <a:endParaRPr lang="en-IN" b="0" cap="none" spc="0" dirty="0">
            <a:ln w="0"/>
            <a:solidFill>
              <a:schemeClr val="tx1"/>
            </a:solidFill>
            <a:effectLst>
              <a:outerShdw blurRad="38100" dist="19050" dir="2700000" algn="tl" rotWithShape="0">
                <a:schemeClr val="dk1">
                  <a:alpha val="40000"/>
                </a:schemeClr>
              </a:outerShdw>
            </a:effectLst>
            <a:latin typeface="Agency FB" panose="020B0503020202020204" pitchFamily="34" charset="0"/>
          </a:endParaRPr>
        </a:p>
      </dgm:t>
    </dgm:pt>
    <dgm:pt modelId="{3C549560-D0C4-444A-A5A5-29B3DDAB6E28}" type="parTrans" cxnId="{3AB0AF25-7003-4F07-B3F8-A4E3BAAF469C}">
      <dgm:prSet/>
      <dgm:spPr/>
      <dgm:t>
        <a:bodyPr/>
        <a:lstStyle/>
        <a:p>
          <a:endParaRPr lang="en-IN"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dgm:t>
    </dgm:pt>
    <dgm:pt modelId="{89141DB1-C397-40D6-A495-57FA1E7A19A1}" type="sibTrans" cxnId="{3AB0AF25-7003-4F07-B3F8-A4E3BAAF469C}">
      <dgm:prSet/>
      <dgm:spPr/>
      <dgm:t>
        <a:bodyPr/>
        <a:lstStyle/>
        <a:p>
          <a:endParaRPr lang="en-IN"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dgm:t>
    </dgm:pt>
    <dgm:pt modelId="{15AF65B0-B76B-40CD-A900-2310A37314D8}" type="pres">
      <dgm:prSet presAssocID="{54C2A377-7345-40B8-BBF7-B93E769FC0C0}" presName="outerComposite" presStyleCnt="0">
        <dgm:presLayoutVars>
          <dgm:chMax val="5"/>
          <dgm:dir/>
          <dgm:resizeHandles val="exact"/>
        </dgm:presLayoutVars>
      </dgm:prSet>
      <dgm:spPr/>
    </dgm:pt>
    <dgm:pt modelId="{84D2963C-BE47-4605-A651-7190E5775CC0}" type="pres">
      <dgm:prSet presAssocID="{54C2A377-7345-40B8-BBF7-B93E769FC0C0}" presName="dummyMaxCanvas" presStyleCnt="0">
        <dgm:presLayoutVars/>
      </dgm:prSet>
      <dgm:spPr/>
    </dgm:pt>
    <dgm:pt modelId="{75374D0F-43B8-46DC-A85F-1549D2C38F4E}" type="pres">
      <dgm:prSet presAssocID="{54C2A377-7345-40B8-BBF7-B93E769FC0C0}" presName="ThreeNodes_1" presStyleLbl="node1" presStyleIdx="0" presStyleCnt="3" custLinFactNeighborY="-1815">
        <dgm:presLayoutVars>
          <dgm:bulletEnabled val="1"/>
        </dgm:presLayoutVars>
      </dgm:prSet>
      <dgm:spPr/>
    </dgm:pt>
    <dgm:pt modelId="{3070A40A-5A01-425C-B7E5-E1C38769605D}" type="pres">
      <dgm:prSet presAssocID="{54C2A377-7345-40B8-BBF7-B93E769FC0C0}" presName="ThreeNodes_2" presStyleLbl="node1" presStyleIdx="1" presStyleCnt="3">
        <dgm:presLayoutVars>
          <dgm:bulletEnabled val="1"/>
        </dgm:presLayoutVars>
      </dgm:prSet>
      <dgm:spPr/>
    </dgm:pt>
    <dgm:pt modelId="{E863291A-F222-4552-A2F9-9A8716652C2F}" type="pres">
      <dgm:prSet presAssocID="{54C2A377-7345-40B8-BBF7-B93E769FC0C0}" presName="ThreeNodes_3" presStyleLbl="node1" presStyleIdx="2" presStyleCnt="3">
        <dgm:presLayoutVars>
          <dgm:bulletEnabled val="1"/>
        </dgm:presLayoutVars>
      </dgm:prSet>
      <dgm:spPr/>
    </dgm:pt>
    <dgm:pt modelId="{0C70ADDF-8B85-4107-B81C-FC76C38C8ACB}" type="pres">
      <dgm:prSet presAssocID="{54C2A377-7345-40B8-BBF7-B93E769FC0C0}" presName="ThreeConn_1-2" presStyleLbl="fgAccFollowNode1" presStyleIdx="0" presStyleCnt="2">
        <dgm:presLayoutVars>
          <dgm:bulletEnabled val="1"/>
        </dgm:presLayoutVars>
      </dgm:prSet>
      <dgm:spPr/>
    </dgm:pt>
    <dgm:pt modelId="{89F718F7-A7A3-4187-B201-EC1DF046B71D}" type="pres">
      <dgm:prSet presAssocID="{54C2A377-7345-40B8-BBF7-B93E769FC0C0}" presName="ThreeConn_2-3" presStyleLbl="fgAccFollowNode1" presStyleIdx="1" presStyleCnt="2">
        <dgm:presLayoutVars>
          <dgm:bulletEnabled val="1"/>
        </dgm:presLayoutVars>
      </dgm:prSet>
      <dgm:spPr/>
    </dgm:pt>
    <dgm:pt modelId="{44FBEFFA-F464-42D5-AB57-CB3A5C2E35AB}" type="pres">
      <dgm:prSet presAssocID="{54C2A377-7345-40B8-BBF7-B93E769FC0C0}" presName="ThreeNodes_1_text" presStyleLbl="node1" presStyleIdx="2" presStyleCnt="3">
        <dgm:presLayoutVars>
          <dgm:bulletEnabled val="1"/>
        </dgm:presLayoutVars>
      </dgm:prSet>
      <dgm:spPr/>
    </dgm:pt>
    <dgm:pt modelId="{714F1ABC-C3EC-4842-9DCA-3ECF0509734D}" type="pres">
      <dgm:prSet presAssocID="{54C2A377-7345-40B8-BBF7-B93E769FC0C0}" presName="ThreeNodes_2_text" presStyleLbl="node1" presStyleIdx="2" presStyleCnt="3">
        <dgm:presLayoutVars>
          <dgm:bulletEnabled val="1"/>
        </dgm:presLayoutVars>
      </dgm:prSet>
      <dgm:spPr/>
    </dgm:pt>
    <dgm:pt modelId="{B9F88672-8901-4A5F-9D34-51CAC803D033}" type="pres">
      <dgm:prSet presAssocID="{54C2A377-7345-40B8-BBF7-B93E769FC0C0}" presName="ThreeNodes_3_text" presStyleLbl="node1" presStyleIdx="2" presStyleCnt="3">
        <dgm:presLayoutVars>
          <dgm:bulletEnabled val="1"/>
        </dgm:presLayoutVars>
      </dgm:prSet>
      <dgm:spPr/>
    </dgm:pt>
  </dgm:ptLst>
  <dgm:cxnLst>
    <dgm:cxn modelId="{5A938614-A9D3-49C1-8CB0-37EA41FBB853}" srcId="{54C2A377-7345-40B8-BBF7-B93E769FC0C0}" destId="{41110A10-058B-4B3B-9DE5-405CD7416191}" srcOrd="1" destOrd="0" parTransId="{7A6A2BE5-82F9-4E44-A65E-A9D409BE7FFF}" sibTransId="{19D44B4F-8920-4382-BFD2-908008334D59}"/>
    <dgm:cxn modelId="{3AB0AF25-7003-4F07-B3F8-A4E3BAAF469C}" srcId="{54C2A377-7345-40B8-BBF7-B93E769FC0C0}" destId="{08B75D4A-4DC6-4879-B6A5-EFABDCDF10CC}" srcOrd="2" destOrd="0" parTransId="{3C549560-D0C4-444A-A5A5-29B3DDAB6E28}" sibTransId="{89141DB1-C397-40D6-A495-57FA1E7A19A1}"/>
    <dgm:cxn modelId="{3DFA2F26-BD52-483D-8D9C-CF012F26393C}" type="presOf" srcId="{B1E2CDDE-0753-4A8B-9DC2-E2E4C2E8ABBC}" destId="{75374D0F-43B8-46DC-A85F-1549D2C38F4E}" srcOrd="0" destOrd="0" presId="urn:microsoft.com/office/officeart/2005/8/layout/vProcess5"/>
    <dgm:cxn modelId="{2E77D639-9A19-4ABE-A1A3-642BCB5B38CA}" type="presOf" srcId="{08B75D4A-4DC6-4879-B6A5-EFABDCDF10CC}" destId="{E863291A-F222-4552-A2F9-9A8716652C2F}" srcOrd="0" destOrd="0" presId="urn:microsoft.com/office/officeart/2005/8/layout/vProcess5"/>
    <dgm:cxn modelId="{77E15E61-0A74-463A-91D7-78347F18FE69}" srcId="{54C2A377-7345-40B8-BBF7-B93E769FC0C0}" destId="{B1E2CDDE-0753-4A8B-9DC2-E2E4C2E8ABBC}" srcOrd="0" destOrd="0" parTransId="{63F337B0-4A03-41CF-97CE-F7B9355A6C03}" sibTransId="{C858E9C4-A14D-4349-9B18-07C3F5DDDFE8}"/>
    <dgm:cxn modelId="{399F4B95-3F80-45E5-AC2D-D4289ADE0B0A}" type="presOf" srcId="{41110A10-058B-4B3B-9DE5-405CD7416191}" destId="{714F1ABC-C3EC-4842-9DCA-3ECF0509734D}" srcOrd="1" destOrd="0" presId="urn:microsoft.com/office/officeart/2005/8/layout/vProcess5"/>
    <dgm:cxn modelId="{05C5B795-8D37-4407-A353-15B22C4F421A}" type="presOf" srcId="{B1E2CDDE-0753-4A8B-9DC2-E2E4C2E8ABBC}" destId="{44FBEFFA-F464-42D5-AB57-CB3A5C2E35AB}" srcOrd="1" destOrd="0" presId="urn:microsoft.com/office/officeart/2005/8/layout/vProcess5"/>
    <dgm:cxn modelId="{43188EAA-85B2-4A50-9FA7-23194C31B44A}" type="presOf" srcId="{19D44B4F-8920-4382-BFD2-908008334D59}" destId="{89F718F7-A7A3-4187-B201-EC1DF046B71D}" srcOrd="0" destOrd="0" presId="urn:microsoft.com/office/officeart/2005/8/layout/vProcess5"/>
    <dgm:cxn modelId="{180733B7-74B1-4F1E-9822-B0496CF55039}" type="presOf" srcId="{54C2A377-7345-40B8-BBF7-B93E769FC0C0}" destId="{15AF65B0-B76B-40CD-A900-2310A37314D8}" srcOrd="0" destOrd="0" presId="urn:microsoft.com/office/officeart/2005/8/layout/vProcess5"/>
    <dgm:cxn modelId="{AF8A1FE2-2119-44A3-96E5-3F68E916D740}" type="presOf" srcId="{08B75D4A-4DC6-4879-B6A5-EFABDCDF10CC}" destId="{B9F88672-8901-4A5F-9D34-51CAC803D033}" srcOrd="1" destOrd="0" presId="urn:microsoft.com/office/officeart/2005/8/layout/vProcess5"/>
    <dgm:cxn modelId="{E49608EB-4F01-4A8D-B42E-C5F5158EFA47}" type="presOf" srcId="{41110A10-058B-4B3B-9DE5-405CD7416191}" destId="{3070A40A-5A01-425C-B7E5-E1C38769605D}" srcOrd="0" destOrd="0" presId="urn:microsoft.com/office/officeart/2005/8/layout/vProcess5"/>
    <dgm:cxn modelId="{B8C3D1F8-C27A-4B91-8470-47DB1EE78A60}" type="presOf" srcId="{C858E9C4-A14D-4349-9B18-07C3F5DDDFE8}" destId="{0C70ADDF-8B85-4107-B81C-FC76C38C8ACB}" srcOrd="0" destOrd="0" presId="urn:microsoft.com/office/officeart/2005/8/layout/vProcess5"/>
    <dgm:cxn modelId="{1BA04487-02F9-4A65-9092-BD07BA73E8C3}" type="presParOf" srcId="{15AF65B0-B76B-40CD-A900-2310A37314D8}" destId="{84D2963C-BE47-4605-A651-7190E5775CC0}" srcOrd="0" destOrd="0" presId="urn:microsoft.com/office/officeart/2005/8/layout/vProcess5"/>
    <dgm:cxn modelId="{880638BA-4B20-40E3-8B49-070C9A90389D}" type="presParOf" srcId="{15AF65B0-B76B-40CD-A900-2310A37314D8}" destId="{75374D0F-43B8-46DC-A85F-1549D2C38F4E}" srcOrd="1" destOrd="0" presId="urn:microsoft.com/office/officeart/2005/8/layout/vProcess5"/>
    <dgm:cxn modelId="{866DAEE9-CEFC-4E61-AD03-0B2C912FADA3}" type="presParOf" srcId="{15AF65B0-B76B-40CD-A900-2310A37314D8}" destId="{3070A40A-5A01-425C-B7E5-E1C38769605D}" srcOrd="2" destOrd="0" presId="urn:microsoft.com/office/officeart/2005/8/layout/vProcess5"/>
    <dgm:cxn modelId="{F6E3A05B-B8BB-4E22-BD67-FF22EF0EF896}" type="presParOf" srcId="{15AF65B0-B76B-40CD-A900-2310A37314D8}" destId="{E863291A-F222-4552-A2F9-9A8716652C2F}" srcOrd="3" destOrd="0" presId="urn:microsoft.com/office/officeart/2005/8/layout/vProcess5"/>
    <dgm:cxn modelId="{1D30AE1C-ABDC-45F5-B8B2-8F2ED812D013}" type="presParOf" srcId="{15AF65B0-B76B-40CD-A900-2310A37314D8}" destId="{0C70ADDF-8B85-4107-B81C-FC76C38C8ACB}" srcOrd="4" destOrd="0" presId="urn:microsoft.com/office/officeart/2005/8/layout/vProcess5"/>
    <dgm:cxn modelId="{B93ECE63-D693-4927-8223-2B02812F8262}" type="presParOf" srcId="{15AF65B0-B76B-40CD-A900-2310A37314D8}" destId="{89F718F7-A7A3-4187-B201-EC1DF046B71D}" srcOrd="5" destOrd="0" presId="urn:microsoft.com/office/officeart/2005/8/layout/vProcess5"/>
    <dgm:cxn modelId="{D7AEC9F5-BB65-4EFE-B7CF-1A98C3D003D4}" type="presParOf" srcId="{15AF65B0-B76B-40CD-A900-2310A37314D8}" destId="{44FBEFFA-F464-42D5-AB57-CB3A5C2E35AB}" srcOrd="6" destOrd="0" presId="urn:microsoft.com/office/officeart/2005/8/layout/vProcess5"/>
    <dgm:cxn modelId="{4C87DD67-6EE5-4050-9A20-184A6BB75D9E}" type="presParOf" srcId="{15AF65B0-B76B-40CD-A900-2310A37314D8}" destId="{714F1ABC-C3EC-4842-9DCA-3ECF0509734D}" srcOrd="7" destOrd="0" presId="urn:microsoft.com/office/officeart/2005/8/layout/vProcess5"/>
    <dgm:cxn modelId="{23D9BED4-6BE7-4957-BF8E-17AB785853EA}" type="presParOf" srcId="{15AF65B0-B76B-40CD-A900-2310A37314D8}" destId="{B9F88672-8901-4A5F-9D34-51CAC803D033}" srcOrd="8" destOrd="0" presId="urn:microsoft.com/office/officeart/2005/8/layout/vProcess5"/>
  </dgm:cxnLst>
  <dgm:bg>
    <a:solidFill>
      <a:srgbClr val="00B0F0"/>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15EA8-A81F-4C2D-8EA7-0B75AB75FEF4}">
      <dsp:nvSpPr>
        <dsp:cNvPr id="0" name=""/>
        <dsp:cNvSpPr/>
      </dsp:nvSpPr>
      <dsp:spPr>
        <a:xfrm>
          <a:off x="0" y="773770"/>
          <a:ext cx="7315200" cy="1065371"/>
        </a:xfrm>
        <a:prstGeom prst="rightArrow">
          <a:avLst>
            <a:gd name="adj1" fmla="val 50000"/>
            <a:gd name="adj2" fmla="val 50000"/>
          </a:avLst>
        </a:prstGeom>
        <a:solidFill>
          <a:schemeClr val="accent1">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254000" bIns="169128" numCol="1" spcCol="1270" anchor="ctr" anchorCtr="0">
          <a:noAutofit/>
        </a:bodyPr>
        <a:lstStyle/>
        <a:p>
          <a:pPr marL="0" lvl="0" indent="0" algn="l" defTabSz="844550">
            <a:lnSpc>
              <a:spcPct val="90000"/>
            </a:lnSpc>
            <a:spcBef>
              <a:spcPct val="0"/>
            </a:spcBef>
            <a:spcAft>
              <a:spcPct val="35000"/>
            </a:spcAft>
            <a:buNone/>
          </a:pPr>
          <a:r>
            <a:rPr lang="en-US" sz="1900" kern="1200" dirty="0">
              <a:latin typeface="Algerian" panose="04020705040A02060702" pitchFamily="82" charset="0"/>
            </a:rPr>
            <a:t>Week 01- 04</a:t>
          </a:r>
          <a:endParaRPr lang="en-IN" sz="1900" kern="1200" dirty="0">
            <a:latin typeface="Algerian" panose="04020705040A02060702" pitchFamily="82" charset="0"/>
          </a:endParaRPr>
        </a:p>
      </dsp:txBody>
      <dsp:txXfrm>
        <a:off x="0" y="1040113"/>
        <a:ext cx="7048857" cy="532685"/>
      </dsp:txXfrm>
    </dsp:sp>
    <dsp:sp modelId="{26FE6928-FE30-4654-831D-12A555F7A55C}">
      <dsp:nvSpPr>
        <dsp:cNvPr id="0" name=""/>
        <dsp:cNvSpPr/>
      </dsp:nvSpPr>
      <dsp:spPr>
        <a:xfrm>
          <a:off x="0" y="1605159"/>
          <a:ext cx="2253081" cy="2052298"/>
        </a:xfrm>
        <a:prstGeom prst="re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en-US" sz="2400" b="0" kern="1200" dirty="0">
              <a:latin typeface="Agency FB" panose="020B0503020202020204" pitchFamily="34" charset="0"/>
            </a:rPr>
            <a:t>Project Planning</a:t>
          </a:r>
        </a:p>
        <a:p>
          <a:pPr marL="0" lvl="0" indent="0" algn="ctr" defTabSz="1066800">
            <a:lnSpc>
              <a:spcPct val="90000"/>
            </a:lnSpc>
            <a:spcBef>
              <a:spcPct val="0"/>
            </a:spcBef>
            <a:spcAft>
              <a:spcPct val="35000"/>
            </a:spcAft>
            <a:buNone/>
          </a:pPr>
          <a:r>
            <a:rPr lang="en-US" sz="2400" b="0" kern="1200" dirty="0">
              <a:latin typeface="Agency FB" panose="020B0503020202020204" pitchFamily="34" charset="0"/>
            </a:rPr>
            <a:t>And literature Review </a:t>
          </a:r>
        </a:p>
        <a:p>
          <a:pPr marL="0" lvl="0" indent="0" algn="ctr" defTabSz="1066800">
            <a:lnSpc>
              <a:spcPct val="90000"/>
            </a:lnSpc>
            <a:spcBef>
              <a:spcPct val="0"/>
            </a:spcBef>
            <a:spcAft>
              <a:spcPct val="35000"/>
            </a:spcAft>
            <a:buNone/>
          </a:pPr>
          <a:r>
            <a:rPr lang="en-US" sz="2400" b="0" kern="1200" dirty="0">
              <a:latin typeface="Agency FB" panose="020B0503020202020204" pitchFamily="34" charset="0"/>
            </a:rPr>
            <a:t>And </a:t>
          </a:r>
        </a:p>
        <a:p>
          <a:pPr marL="0" lvl="0" indent="0" algn="ctr" defTabSz="1066800">
            <a:lnSpc>
              <a:spcPct val="90000"/>
            </a:lnSpc>
            <a:spcBef>
              <a:spcPct val="0"/>
            </a:spcBef>
            <a:spcAft>
              <a:spcPct val="35000"/>
            </a:spcAft>
            <a:buNone/>
          </a:pPr>
          <a:r>
            <a:rPr lang="en-US" sz="2400" b="0" kern="1200" dirty="0">
              <a:latin typeface="Agency FB" panose="020B0503020202020204" pitchFamily="34" charset="0"/>
            </a:rPr>
            <a:t>Dataset Collection</a:t>
          </a:r>
          <a:endParaRPr lang="en-IN" sz="2400" b="0" kern="1200" dirty="0">
            <a:latin typeface="Agency FB" panose="020B0503020202020204" pitchFamily="34" charset="0"/>
          </a:endParaRPr>
        </a:p>
      </dsp:txBody>
      <dsp:txXfrm>
        <a:off x="0" y="1605159"/>
        <a:ext cx="2253081" cy="2052298"/>
      </dsp:txXfrm>
    </dsp:sp>
    <dsp:sp modelId="{6AD5C391-6840-4847-AFC6-D0F560EB7550}">
      <dsp:nvSpPr>
        <dsp:cNvPr id="0" name=""/>
        <dsp:cNvSpPr/>
      </dsp:nvSpPr>
      <dsp:spPr>
        <a:xfrm>
          <a:off x="2253081" y="1138728"/>
          <a:ext cx="5062118" cy="1065371"/>
        </a:xfrm>
        <a:prstGeom prst="rightArrow">
          <a:avLst>
            <a:gd name="adj1" fmla="val 50000"/>
            <a:gd name="adj2" fmla="val 50000"/>
          </a:avLst>
        </a:prstGeom>
        <a:solidFill>
          <a:schemeClr val="accent1">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254000" bIns="169128" numCol="1" spcCol="1270" anchor="ctr" anchorCtr="0">
          <a:noAutofit/>
        </a:bodyPr>
        <a:lstStyle/>
        <a:p>
          <a:pPr marL="0" lvl="0" indent="0" algn="l" defTabSz="844550">
            <a:lnSpc>
              <a:spcPct val="90000"/>
            </a:lnSpc>
            <a:spcBef>
              <a:spcPct val="0"/>
            </a:spcBef>
            <a:spcAft>
              <a:spcPct val="35000"/>
            </a:spcAft>
            <a:buNone/>
          </a:pPr>
          <a:r>
            <a:rPr lang="en-US" sz="1900" kern="1200" dirty="0">
              <a:latin typeface="Algerian" panose="04020705040A02060702" pitchFamily="82" charset="0"/>
            </a:rPr>
            <a:t>Week 05-08</a:t>
          </a:r>
          <a:endParaRPr lang="en-IN" sz="1900" kern="1200" dirty="0">
            <a:latin typeface="Algerian" panose="04020705040A02060702" pitchFamily="82" charset="0"/>
          </a:endParaRPr>
        </a:p>
      </dsp:txBody>
      <dsp:txXfrm>
        <a:off x="2253081" y="1405071"/>
        <a:ext cx="4795775" cy="532685"/>
      </dsp:txXfrm>
    </dsp:sp>
    <dsp:sp modelId="{9FD301A2-3243-46D6-802C-BA7CDE681059}">
      <dsp:nvSpPr>
        <dsp:cNvPr id="0" name=""/>
        <dsp:cNvSpPr/>
      </dsp:nvSpPr>
      <dsp:spPr>
        <a:xfrm>
          <a:off x="2253081" y="1960283"/>
          <a:ext cx="2253081" cy="2052298"/>
        </a:xfrm>
        <a:prstGeom prst="re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en-US" sz="2400" kern="1200" dirty="0">
              <a:latin typeface="Agency FB" panose="020B0503020202020204" pitchFamily="34" charset="0"/>
            </a:rPr>
            <a:t>Dataset Preprocessing</a:t>
          </a:r>
        </a:p>
        <a:p>
          <a:pPr marL="0" lvl="0" indent="0" algn="ctr" defTabSz="1066800">
            <a:lnSpc>
              <a:spcPct val="90000"/>
            </a:lnSpc>
            <a:spcBef>
              <a:spcPct val="0"/>
            </a:spcBef>
            <a:spcAft>
              <a:spcPct val="35000"/>
            </a:spcAft>
            <a:buNone/>
          </a:pPr>
          <a:r>
            <a:rPr lang="en-US" sz="2400" kern="1200" dirty="0">
              <a:latin typeface="Agency FB" panose="020B0503020202020204" pitchFamily="34" charset="0"/>
            </a:rPr>
            <a:t>And model development (Software Level)</a:t>
          </a:r>
          <a:endParaRPr lang="en-IN" sz="2400" kern="1200" dirty="0">
            <a:latin typeface="Agency FB" panose="020B0503020202020204" pitchFamily="34" charset="0"/>
          </a:endParaRPr>
        </a:p>
      </dsp:txBody>
      <dsp:txXfrm>
        <a:off x="2253081" y="1960283"/>
        <a:ext cx="2253081" cy="2052298"/>
      </dsp:txXfrm>
    </dsp:sp>
    <dsp:sp modelId="{511D0364-89A2-45BF-ACDC-B545A111C863}">
      <dsp:nvSpPr>
        <dsp:cNvPr id="0" name=""/>
        <dsp:cNvSpPr/>
      </dsp:nvSpPr>
      <dsp:spPr>
        <a:xfrm>
          <a:off x="4506163" y="1493852"/>
          <a:ext cx="2809036" cy="1065371"/>
        </a:xfrm>
        <a:prstGeom prst="rightArrow">
          <a:avLst>
            <a:gd name="adj1" fmla="val 50000"/>
            <a:gd name="adj2" fmla="val 50000"/>
          </a:avLst>
        </a:prstGeom>
        <a:solidFill>
          <a:schemeClr val="accent1">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254000" bIns="169128" numCol="1" spcCol="1270" anchor="ctr" anchorCtr="0">
          <a:noAutofit/>
        </a:bodyPr>
        <a:lstStyle/>
        <a:p>
          <a:pPr marL="0" lvl="0" indent="0" algn="l" defTabSz="844550">
            <a:lnSpc>
              <a:spcPct val="90000"/>
            </a:lnSpc>
            <a:spcBef>
              <a:spcPct val="0"/>
            </a:spcBef>
            <a:spcAft>
              <a:spcPct val="35000"/>
            </a:spcAft>
            <a:buNone/>
          </a:pPr>
          <a:r>
            <a:rPr lang="en-US" sz="1900" kern="1200" dirty="0">
              <a:latin typeface="Algerian" panose="04020705040A02060702" pitchFamily="82" charset="0"/>
            </a:rPr>
            <a:t>Week 09-12</a:t>
          </a:r>
          <a:endParaRPr lang="en-IN" sz="1900" kern="1200" dirty="0">
            <a:latin typeface="Algerian" panose="04020705040A02060702" pitchFamily="82" charset="0"/>
          </a:endParaRPr>
        </a:p>
      </dsp:txBody>
      <dsp:txXfrm>
        <a:off x="4506163" y="1760195"/>
        <a:ext cx="2542693" cy="532685"/>
      </dsp:txXfrm>
    </dsp:sp>
    <dsp:sp modelId="{C9505C2F-6F74-4194-9ECF-F3508CE64896}">
      <dsp:nvSpPr>
        <dsp:cNvPr id="0" name=""/>
        <dsp:cNvSpPr/>
      </dsp:nvSpPr>
      <dsp:spPr>
        <a:xfrm>
          <a:off x="4506163" y="2315407"/>
          <a:ext cx="2253081" cy="2022263"/>
        </a:xfrm>
        <a:prstGeom prst="re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en-US" sz="2400" kern="1200" dirty="0">
              <a:latin typeface="Agency FB" panose="020B0503020202020204" pitchFamily="34" charset="0"/>
            </a:rPr>
            <a:t>Model Evaluation and improvement and</a:t>
          </a:r>
        </a:p>
        <a:p>
          <a:pPr marL="0" lvl="0" indent="0" algn="ctr" defTabSz="1066800">
            <a:lnSpc>
              <a:spcPct val="90000"/>
            </a:lnSpc>
            <a:spcBef>
              <a:spcPct val="0"/>
            </a:spcBef>
            <a:spcAft>
              <a:spcPct val="35000"/>
            </a:spcAft>
            <a:buNone/>
          </a:pPr>
          <a:r>
            <a:rPr lang="en-US" sz="2400" kern="1200" dirty="0">
              <a:latin typeface="Agency FB" panose="020B0503020202020204" pitchFamily="34" charset="0"/>
            </a:rPr>
            <a:t>Implementing ESP 32 CAMERA  </a:t>
          </a:r>
          <a:endParaRPr lang="en-IN" sz="2400" kern="1200" dirty="0">
            <a:latin typeface="Agency FB" panose="020B0503020202020204" pitchFamily="34" charset="0"/>
          </a:endParaRPr>
        </a:p>
      </dsp:txBody>
      <dsp:txXfrm>
        <a:off x="4506163" y="2315407"/>
        <a:ext cx="2253081" cy="20222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9A2C2F-2BF6-416F-829C-115402ADCAF7}">
      <dsp:nvSpPr>
        <dsp:cNvPr id="0" name=""/>
        <dsp:cNvSpPr/>
      </dsp:nvSpPr>
      <dsp:spPr>
        <a:xfrm>
          <a:off x="1706" y="0"/>
          <a:ext cx="2655093" cy="541866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endParaRPr lang="en-IN" sz="2800" kern="1200" dirty="0"/>
        </a:p>
      </dsp:txBody>
      <dsp:txXfrm>
        <a:off x="1706" y="2167466"/>
        <a:ext cx="2655093" cy="2167466"/>
      </dsp:txXfrm>
    </dsp:sp>
    <dsp:sp modelId="{FA7A503E-7265-4E23-BCC4-241D0A08FE94}">
      <dsp:nvSpPr>
        <dsp:cNvPr id="0" name=""/>
        <dsp:cNvSpPr/>
      </dsp:nvSpPr>
      <dsp:spPr>
        <a:xfrm>
          <a:off x="427045" y="325120"/>
          <a:ext cx="1804416" cy="1804416"/>
        </a:xfrm>
        <a:prstGeom prst="ellipse">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E2C38B-0975-4F70-BFF6-66681EA8D638}">
      <dsp:nvSpPr>
        <dsp:cNvPr id="0" name=""/>
        <dsp:cNvSpPr/>
      </dsp:nvSpPr>
      <dsp:spPr>
        <a:xfrm>
          <a:off x="2736453" y="0"/>
          <a:ext cx="2655093" cy="541866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marL="0" lvl="0" indent="0" algn="ctr" defTabSz="2622550">
            <a:lnSpc>
              <a:spcPct val="90000"/>
            </a:lnSpc>
            <a:spcBef>
              <a:spcPct val="0"/>
            </a:spcBef>
            <a:spcAft>
              <a:spcPct val="35000"/>
            </a:spcAft>
            <a:buNone/>
          </a:pPr>
          <a:endParaRPr lang="en-IN" sz="5900" kern="1200"/>
        </a:p>
      </dsp:txBody>
      <dsp:txXfrm>
        <a:off x="2736453" y="2167466"/>
        <a:ext cx="2655093" cy="2167466"/>
      </dsp:txXfrm>
    </dsp:sp>
    <dsp:sp modelId="{AA7AB06D-CD60-426F-9867-2BB3D6E9C308}">
      <dsp:nvSpPr>
        <dsp:cNvPr id="0" name=""/>
        <dsp:cNvSpPr/>
      </dsp:nvSpPr>
      <dsp:spPr>
        <a:xfrm>
          <a:off x="3161791" y="325120"/>
          <a:ext cx="1804416" cy="1804416"/>
        </a:xfrm>
        <a:prstGeom prst="ellipse">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1F1D8E-7955-4548-B0F9-8E150E267692}">
      <dsp:nvSpPr>
        <dsp:cNvPr id="0" name=""/>
        <dsp:cNvSpPr/>
      </dsp:nvSpPr>
      <dsp:spPr>
        <a:xfrm>
          <a:off x="5471199" y="0"/>
          <a:ext cx="2655093" cy="541866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419608" rIns="419608" bIns="419608" numCol="1" spcCol="1270" anchor="ctr" anchorCtr="0">
          <a:noAutofit/>
        </a:bodyPr>
        <a:lstStyle/>
        <a:p>
          <a:pPr marL="0" lvl="0" indent="0" algn="ctr" defTabSz="2622550">
            <a:lnSpc>
              <a:spcPct val="90000"/>
            </a:lnSpc>
            <a:spcBef>
              <a:spcPct val="0"/>
            </a:spcBef>
            <a:spcAft>
              <a:spcPct val="35000"/>
            </a:spcAft>
            <a:buNone/>
          </a:pPr>
          <a:endParaRPr lang="en-IN" sz="5900" kern="1200"/>
        </a:p>
      </dsp:txBody>
      <dsp:txXfrm>
        <a:off x="5471199" y="2167466"/>
        <a:ext cx="2655093" cy="2167466"/>
      </dsp:txXfrm>
    </dsp:sp>
    <dsp:sp modelId="{BEADADDC-B52E-47FE-AD79-ED69E935098A}">
      <dsp:nvSpPr>
        <dsp:cNvPr id="0" name=""/>
        <dsp:cNvSpPr/>
      </dsp:nvSpPr>
      <dsp:spPr>
        <a:xfrm>
          <a:off x="5896538" y="325120"/>
          <a:ext cx="1804416" cy="1804416"/>
        </a:xfrm>
        <a:prstGeom prst="ellipse">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3BCC15-615B-4283-85BE-470F7260D0B8}">
      <dsp:nvSpPr>
        <dsp:cNvPr id="0" name=""/>
        <dsp:cNvSpPr/>
      </dsp:nvSpPr>
      <dsp:spPr>
        <a:xfrm>
          <a:off x="406403" y="4825178"/>
          <a:ext cx="7477760" cy="552793"/>
        </a:xfrm>
        <a:prstGeom prst="leftRightArrow">
          <a:avLst/>
        </a:prstGeom>
        <a:solidFill>
          <a:schemeClr val="accent1">
            <a:tint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374D0F-43B8-46DC-A85F-1549D2C38F4E}">
      <dsp:nvSpPr>
        <dsp:cNvPr id="0" name=""/>
        <dsp:cNvSpPr/>
      </dsp:nvSpPr>
      <dsp:spPr>
        <a:xfrm>
          <a:off x="0" y="0"/>
          <a:ext cx="6908800" cy="156423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b="0" kern="1200" cap="none" spc="0"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Start(Web)</a:t>
          </a:r>
          <a:endParaRPr lang="en-IN" sz="5400" b="0" kern="1200" cap="none" spc="0" dirty="0">
            <a:ln w="0"/>
            <a:solidFill>
              <a:schemeClr val="tx1"/>
            </a:solidFill>
            <a:effectLst>
              <a:outerShdw blurRad="38100" dist="19050" dir="2700000" algn="tl" rotWithShape="0">
                <a:schemeClr val="dk1">
                  <a:alpha val="40000"/>
                </a:schemeClr>
              </a:outerShdw>
            </a:effectLst>
            <a:latin typeface="Agency FB" panose="020B0503020202020204" pitchFamily="34" charset="0"/>
          </a:endParaRPr>
        </a:p>
      </dsp:txBody>
      <dsp:txXfrm>
        <a:off x="45815" y="45815"/>
        <a:ext cx="5220872" cy="1472600"/>
      </dsp:txXfrm>
    </dsp:sp>
    <dsp:sp modelId="{3070A40A-5A01-425C-B7E5-E1C38769605D}">
      <dsp:nvSpPr>
        <dsp:cNvPr id="0" name=""/>
        <dsp:cNvSpPr/>
      </dsp:nvSpPr>
      <dsp:spPr>
        <a:xfrm>
          <a:off x="609599" y="1824935"/>
          <a:ext cx="6908800" cy="156423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b="0" kern="1200" cap="none" spc="0"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Capture Image using ESP32 Camera</a:t>
          </a:r>
          <a:endParaRPr lang="en-IN" sz="4400" b="0" kern="1200" cap="none" spc="0" dirty="0">
            <a:ln w="0"/>
            <a:solidFill>
              <a:schemeClr val="tx1"/>
            </a:solidFill>
            <a:effectLst>
              <a:outerShdw blurRad="38100" dist="19050" dir="2700000" algn="tl" rotWithShape="0">
                <a:schemeClr val="dk1">
                  <a:alpha val="40000"/>
                </a:schemeClr>
              </a:outerShdw>
            </a:effectLst>
            <a:latin typeface="Agency FB" panose="020B0503020202020204" pitchFamily="34" charset="0"/>
          </a:endParaRPr>
        </a:p>
      </dsp:txBody>
      <dsp:txXfrm>
        <a:off x="655414" y="1870750"/>
        <a:ext cx="5190820" cy="1472600"/>
      </dsp:txXfrm>
    </dsp:sp>
    <dsp:sp modelId="{E863291A-F222-4552-A2F9-9A8716652C2F}">
      <dsp:nvSpPr>
        <dsp:cNvPr id="0" name=""/>
        <dsp:cNvSpPr/>
      </dsp:nvSpPr>
      <dsp:spPr>
        <a:xfrm>
          <a:off x="1219199" y="3649870"/>
          <a:ext cx="6908800" cy="156423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b="0" kern="1200" cap="none" spc="0"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Predict (Real or Fake)</a:t>
          </a:r>
          <a:endParaRPr lang="en-IN" sz="5400" b="0" kern="1200" cap="none" spc="0" dirty="0">
            <a:ln w="0"/>
            <a:solidFill>
              <a:schemeClr val="tx1"/>
            </a:solidFill>
            <a:effectLst>
              <a:outerShdw blurRad="38100" dist="19050" dir="2700000" algn="tl" rotWithShape="0">
                <a:schemeClr val="dk1">
                  <a:alpha val="40000"/>
                </a:schemeClr>
              </a:outerShdw>
            </a:effectLst>
            <a:latin typeface="Agency FB" panose="020B0503020202020204" pitchFamily="34" charset="0"/>
          </a:endParaRPr>
        </a:p>
      </dsp:txBody>
      <dsp:txXfrm>
        <a:off x="1265014" y="3695685"/>
        <a:ext cx="5190820" cy="1472600"/>
      </dsp:txXfrm>
    </dsp:sp>
    <dsp:sp modelId="{0C70ADDF-8B85-4107-B81C-FC76C38C8ACB}">
      <dsp:nvSpPr>
        <dsp:cNvPr id="0" name=""/>
        <dsp:cNvSpPr/>
      </dsp:nvSpPr>
      <dsp:spPr>
        <a:xfrm>
          <a:off x="5892050" y="1186207"/>
          <a:ext cx="1016749" cy="1016749"/>
        </a:xfrm>
        <a:prstGeom prst="downArrow">
          <a:avLst>
            <a:gd name="adj1" fmla="val 55000"/>
            <a:gd name="adj2" fmla="val 45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b="1" kern="1200"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dsp:txBody>
      <dsp:txXfrm>
        <a:off x="6120819" y="1186207"/>
        <a:ext cx="559211" cy="765104"/>
      </dsp:txXfrm>
    </dsp:sp>
    <dsp:sp modelId="{89F718F7-A7A3-4187-B201-EC1DF046B71D}">
      <dsp:nvSpPr>
        <dsp:cNvPr id="0" name=""/>
        <dsp:cNvSpPr/>
      </dsp:nvSpPr>
      <dsp:spPr>
        <a:xfrm>
          <a:off x="6501650" y="3000715"/>
          <a:ext cx="1016749" cy="1016749"/>
        </a:xfrm>
        <a:prstGeom prst="downArrow">
          <a:avLst>
            <a:gd name="adj1" fmla="val 55000"/>
            <a:gd name="adj2" fmla="val 45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b="1" kern="1200"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dsp:txBody>
      <dsp:txXfrm>
        <a:off x="6730419" y="3000715"/>
        <a:ext cx="559211" cy="765104"/>
      </dsp:txXfrm>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882114-2473-4535-9E11-944A30898741}" type="datetimeFigureOut">
              <a:rPr lang="en-IN" smtClean="0"/>
              <a:t>17-12-2024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23E959-744C-4E2D-B806-6232C9B7DCCF}" type="slidenum">
              <a:rPr lang="en-IN" smtClean="0"/>
              <a:t>‹#›</a:t>
            </a:fld>
            <a:endParaRPr lang="en-IN" dirty="0"/>
          </a:p>
        </p:txBody>
      </p:sp>
    </p:spTree>
    <p:extLst>
      <p:ext uri="{BB962C8B-B14F-4D97-AF65-F5344CB8AC3E}">
        <p14:creationId xmlns:p14="http://schemas.microsoft.com/office/powerpoint/2010/main" val="653275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12/17/2024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12/17/2024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12/17/2024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12/17/2024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12/17/2024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12/17/2024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12/17/2024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12/17/2024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12/17/2024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12/17/2024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9.xml"/><Relationship Id="rId5" Type="http://schemas.openxmlformats.org/officeDocument/2006/relationships/image" Target="../media/image12.jp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365AB-ADE7-8EC1-124C-783D3D235097}"/>
              </a:ext>
            </a:extLst>
          </p:cNvPr>
          <p:cNvSpPr>
            <a:spLocks noGrp="1"/>
          </p:cNvSpPr>
          <p:nvPr>
            <p:ph type="ctrTitle"/>
          </p:nvPr>
        </p:nvSpPr>
        <p:spPr>
          <a:xfrm>
            <a:off x="956881" y="2407921"/>
            <a:ext cx="7315200" cy="3255264"/>
          </a:xfrm>
        </p:spPr>
        <p:txBody>
          <a:bodyPr>
            <a:normAutofit/>
          </a:bodyPr>
          <a:lstStyle/>
          <a:p>
            <a:pPr algn="ctr"/>
            <a:r>
              <a:rPr lang="en-US" sz="8800" b="1" dirty="0">
                <a:effectLst>
                  <a:outerShdw blurRad="38100" dist="38100" dir="2700000" algn="tl">
                    <a:srgbClr val="000000">
                      <a:alpha val="43137"/>
                    </a:srgbClr>
                  </a:outerShdw>
                </a:effectLst>
              </a:rPr>
              <a:t>Fake Currency Detection</a:t>
            </a:r>
            <a:endParaRPr lang="en-IN" sz="8800" b="1"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4665736D-AA95-9989-877B-6BC7EE84500A}"/>
              </a:ext>
            </a:extLst>
          </p:cNvPr>
          <p:cNvPicPr>
            <a:picLocks noChangeAspect="1"/>
          </p:cNvPicPr>
          <p:nvPr/>
        </p:nvPicPr>
        <p:blipFill>
          <a:blip r:embed="rId2"/>
          <a:stretch>
            <a:fillRect/>
          </a:stretch>
        </p:blipFill>
        <p:spPr>
          <a:xfrm>
            <a:off x="3103466" y="1446101"/>
            <a:ext cx="3258005" cy="1400370"/>
          </a:xfrm>
          <a:prstGeom prst="rect">
            <a:avLst/>
          </a:prstGeom>
        </p:spPr>
      </p:pic>
      <p:pic>
        <p:nvPicPr>
          <p:cNvPr id="8" name="Picture 7">
            <a:extLst>
              <a:ext uri="{FF2B5EF4-FFF2-40B4-BE49-F238E27FC236}">
                <a16:creationId xmlns:a16="http://schemas.microsoft.com/office/drawing/2014/main" id="{D22DC449-236F-D6F9-C712-F36AF9294BE0}"/>
              </a:ext>
            </a:extLst>
          </p:cNvPr>
          <p:cNvPicPr>
            <a:picLocks noChangeAspect="1"/>
          </p:cNvPicPr>
          <p:nvPr/>
        </p:nvPicPr>
        <p:blipFill>
          <a:blip r:embed="rId3"/>
          <a:stretch>
            <a:fillRect/>
          </a:stretch>
        </p:blipFill>
        <p:spPr>
          <a:xfrm>
            <a:off x="9261987" y="776749"/>
            <a:ext cx="2930013" cy="5289754"/>
          </a:xfrm>
          <a:prstGeom prst="rect">
            <a:avLst/>
          </a:prstGeom>
        </p:spPr>
      </p:pic>
      <p:sp>
        <p:nvSpPr>
          <p:cNvPr id="10" name="Rectangle 9">
            <a:extLst>
              <a:ext uri="{FF2B5EF4-FFF2-40B4-BE49-F238E27FC236}">
                <a16:creationId xmlns:a16="http://schemas.microsoft.com/office/drawing/2014/main" id="{CA2F5ADA-9AAA-61F2-A214-E2EAF3641F96}"/>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spTree>
    <p:extLst>
      <p:ext uri="{BB962C8B-B14F-4D97-AF65-F5344CB8AC3E}">
        <p14:creationId xmlns:p14="http://schemas.microsoft.com/office/powerpoint/2010/main" val="757094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EAA48A-C599-A4BC-AC23-13F238A0C506}"/>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pic>
        <p:nvPicPr>
          <p:cNvPr id="7170" name="Picture 2">
            <a:extLst>
              <a:ext uri="{FF2B5EF4-FFF2-40B4-BE49-F238E27FC236}">
                <a16:creationId xmlns:a16="http://schemas.microsoft.com/office/drawing/2014/main" id="{D5D7B592-A665-F79F-5147-CD76B64040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9535" y="2047259"/>
            <a:ext cx="3773436" cy="440055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D1271589-B6DB-EFAD-C41B-9C7ECB03B0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8492" y="2428567"/>
            <a:ext cx="3146324" cy="363793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0A27B42C-81F7-0314-9BB7-B263EFE74762}"/>
              </a:ext>
            </a:extLst>
          </p:cNvPr>
          <p:cNvSpPr txBox="1">
            <a:spLocks/>
          </p:cNvSpPr>
          <p:nvPr/>
        </p:nvSpPr>
        <p:spPr>
          <a:xfrm>
            <a:off x="2540558" y="163362"/>
            <a:ext cx="7315200" cy="1023931"/>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4000" b="1" i="1"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rPr>
              <a:t>About  our dataset</a:t>
            </a:r>
            <a:endParaRPr lang="en-IN" sz="4000" b="1" i="1"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endParaRPr>
          </a:p>
        </p:txBody>
      </p:sp>
      <p:sp>
        <p:nvSpPr>
          <p:cNvPr id="4" name="Text Placeholder 2">
            <a:extLst>
              <a:ext uri="{FF2B5EF4-FFF2-40B4-BE49-F238E27FC236}">
                <a16:creationId xmlns:a16="http://schemas.microsoft.com/office/drawing/2014/main" id="{69D1BF39-0573-62AC-306A-C8C47FD90E6C}"/>
              </a:ext>
            </a:extLst>
          </p:cNvPr>
          <p:cNvSpPr txBox="1">
            <a:spLocks/>
          </p:cNvSpPr>
          <p:nvPr/>
        </p:nvSpPr>
        <p:spPr>
          <a:xfrm>
            <a:off x="2974405" y="1066206"/>
            <a:ext cx="6051607" cy="4725587"/>
          </a:xfrm>
          <a:prstGeom prst="rect">
            <a:avLst/>
          </a:prstGeom>
        </p:spPr>
        <p:txBody>
          <a:bodyPr>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lgn="just"/>
            <a:r>
              <a:rPr lang="en-US" sz="2400" dirty="0">
                <a:latin typeface="Agency FB" panose="020B0503020202020204" pitchFamily="34" charset="0"/>
              </a:rPr>
              <a:t>This Dataset consists of Indian Currency image which is having two category i.e. real and fake. The image have been augmented by rotation and sharpening to produce significant amounts of images.</a:t>
            </a:r>
          </a:p>
          <a:p>
            <a:pPr algn="just"/>
            <a:r>
              <a:rPr lang="en-US" sz="2400" dirty="0">
                <a:latin typeface="Agency FB" panose="020B0503020202020204" pitchFamily="34" charset="0"/>
              </a:rPr>
              <a:t>The dataset contains total 5426 images, with each image having an average resolution 500 X 500 pixels. These images are in JPEG And PNG format. The dataset divided into three subset:</a:t>
            </a:r>
          </a:p>
          <a:p>
            <a:pPr algn="just"/>
            <a:r>
              <a:rPr lang="en-US" sz="2400" dirty="0">
                <a:latin typeface="Agency FB" panose="020B0503020202020204" pitchFamily="34" charset="0"/>
              </a:rPr>
              <a:t>Training set – 3797 images (Real and Fake)</a:t>
            </a:r>
          </a:p>
          <a:p>
            <a:pPr algn="just"/>
            <a:r>
              <a:rPr lang="en-US" sz="2400" dirty="0">
                <a:latin typeface="Agency FB" panose="020B0503020202020204" pitchFamily="34" charset="0"/>
              </a:rPr>
              <a:t>Testing set – 1085 images (Real and Fake)</a:t>
            </a:r>
          </a:p>
          <a:p>
            <a:pPr algn="just"/>
            <a:r>
              <a:rPr lang="en-US" sz="2400" dirty="0">
                <a:latin typeface="Agency FB" panose="020B0503020202020204" pitchFamily="34" charset="0"/>
              </a:rPr>
              <a:t>Validation Set – 544 images (Real and fake)</a:t>
            </a:r>
          </a:p>
          <a:p>
            <a:pPr algn="just"/>
            <a:r>
              <a:rPr lang="en-US" sz="2400" dirty="0">
                <a:latin typeface="Agency FB" panose="020B0503020202020204" pitchFamily="34" charset="0"/>
              </a:rPr>
              <a:t>Dataset is categorized into 2 Classes- Real and Fake</a:t>
            </a:r>
          </a:p>
        </p:txBody>
      </p:sp>
    </p:spTree>
    <p:extLst>
      <p:ext uri="{BB962C8B-B14F-4D97-AF65-F5344CB8AC3E}">
        <p14:creationId xmlns:p14="http://schemas.microsoft.com/office/powerpoint/2010/main" val="3808774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9F44-64DA-0812-659C-DB704C55A6F8}"/>
              </a:ext>
            </a:extLst>
          </p:cNvPr>
          <p:cNvSpPr>
            <a:spLocks noGrp="1"/>
          </p:cNvSpPr>
          <p:nvPr>
            <p:ph type="title"/>
          </p:nvPr>
        </p:nvSpPr>
        <p:spPr>
          <a:xfrm>
            <a:off x="275697" y="1949245"/>
            <a:ext cx="2834640" cy="2377440"/>
          </a:xfrm>
        </p:spPr>
        <p:txBody>
          <a:bodyPr/>
          <a:lstStyle/>
          <a:p>
            <a:pPr algn="ctr"/>
            <a:r>
              <a:rPr lang="en-US" b="1" dirty="0">
                <a:latin typeface="Algerian" panose="04020705040A02060702" pitchFamily="82" charset="0"/>
              </a:rPr>
              <a:t>Some Pictures from Dataset</a:t>
            </a:r>
            <a:br>
              <a:rPr lang="en-US" b="1" dirty="0">
                <a:latin typeface="Algerian" panose="04020705040A02060702" pitchFamily="82" charset="0"/>
              </a:rPr>
            </a:br>
            <a:r>
              <a:rPr lang="en-US" b="1" dirty="0">
                <a:latin typeface="Algerian" panose="04020705040A02060702" pitchFamily="82" charset="0"/>
              </a:rPr>
              <a:t>(Real)</a:t>
            </a:r>
            <a:endParaRPr lang="en-IN" b="1" dirty="0">
              <a:latin typeface="Algerian" panose="04020705040A02060702" pitchFamily="82" charset="0"/>
            </a:endParaRPr>
          </a:p>
        </p:txBody>
      </p:sp>
      <p:pic>
        <p:nvPicPr>
          <p:cNvPr id="6" name="Picture Placeholder 5">
            <a:extLst>
              <a:ext uri="{FF2B5EF4-FFF2-40B4-BE49-F238E27FC236}">
                <a16:creationId xmlns:a16="http://schemas.microsoft.com/office/drawing/2014/main" id="{B532681E-5B04-13FB-9440-DAADE1E0AE57}"/>
              </a:ext>
            </a:extLst>
          </p:cNvPr>
          <p:cNvPicPr>
            <a:picLocks noGrp="1" noChangeAspect="1"/>
          </p:cNvPicPr>
          <p:nvPr>
            <p:ph type="pic" idx="1"/>
          </p:nvPr>
        </p:nvPicPr>
        <p:blipFill>
          <a:blip r:embed="rId2"/>
          <a:srcRect l="13238" r="13238"/>
          <a:stretch>
            <a:fillRect/>
          </a:stretch>
        </p:blipFill>
        <p:spPr>
          <a:xfrm>
            <a:off x="3570643" y="995767"/>
            <a:ext cx="4029691" cy="1906955"/>
          </a:xfrm>
        </p:spPr>
      </p:pic>
      <p:pic>
        <p:nvPicPr>
          <p:cNvPr id="8" name="Picture 7">
            <a:extLst>
              <a:ext uri="{FF2B5EF4-FFF2-40B4-BE49-F238E27FC236}">
                <a16:creationId xmlns:a16="http://schemas.microsoft.com/office/drawing/2014/main" id="{2F260CC1-1879-5864-AE74-0046B7B49933}"/>
              </a:ext>
            </a:extLst>
          </p:cNvPr>
          <p:cNvPicPr>
            <a:picLocks noChangeAspect="1"/>
          </p:cNvPicPr>
          <p:nvPr/>
        </p:nvPicPr>
        <p:blipFill>
          <a:blip r:embed="rId3"/>
          <a:srcRect t="14136" b="21504"/>
          <a:stretch/>
        </p:blipFill>
        <p:spPr>
          <a:xfrm>
            <a:off x="3570643" y="3569601"/>
            <a:ext cx="4129547" cy="2322871"/>
          </a:xfrm>
          <a:prstGeom prst="rect">
            <a:avLst/>
          </a:prstGeom>
        </p:spPr>
      </p:pic>
      <p:pic>
        <p:nvPicPr>
          <p:cNvPr id="10" name="Picture 9">
            <a:extLst>
              <a:ext uri="{FF2B5EF4-FFF2-40B4-BE49-F238E27FC236}">
                <a16:creationId xmlns:a16="http://schemas.microsoft.com/office/drawing/2014/main" id="{1B5B2BD1-31E7-8D2D-375F-AF994E2E708D}"/>
              </a:ext>
            </a:extLst>
          </p:cNvPr>
          <p:cNvPicPr>
            <a:picLocks noChangeAspect="1"/>
          </p:cNvPicPr>
          <p:nvPr/>
        </p:nvPicPr>
        <p:blipFill>
          <a:blip r:embed="rId4"/>
          <a:stretch>
            <a:fillRect/>
          </a:stretch>
        </p:blipFill>
        <p:spPr>
          <a:xfrm>
            <a:off x="8170606" y="995767"/>
            <a:ext cx="2993461" cy="1906955"/>
          </a:xfrm>
          <a:prstGeom prst="rect">
            <a:avLst/>
          </a:prstGeom>
        </p:spPr>
      </p:pic>
      <p:pic>
        <p:nvPicPr>
          <p:cNvPr id="12" name="Picture 11">
            <a:extLst>
              <a:ext uri="{FF2B5EF4-FFF2-40B4-BE49-F238E27FC236}">
                <a16:creationId xmlns:a16="http://schemas.microsoft.com/office/drawing/2014/main" id="{510C5278-50B6-4B8E-3427-ADA1CC748D45}"/>
              </a:ext>
            </a:extLst>
          </p:cNvPr>
          <p:cNvPicPr>
            <a:picLocks noChangeAspect="1"/>
          </p:cNvPicPr>
          <p:nvPr/>
        </p:nvPicPr>
        <p:blipFill>
          <a:blip r:embed="rId5"/>
          <a:stretch>
            <a:fillRect/>
          </a:stretch>
        </p:blipFill>
        <p:spPr>
          <a:xfrm>
            <a:off x="8170606" y="3569601"/>
            <a:ext cx="3097161" cy="2322871"/>
          </a:xfrm>
          <a:prstGeom prst="rect">
            <a:avLst/>
          </a:prstGeom>
        </p:spPr>
      </p:pic>
      <p:sp>
        <p:nvSpPr>
          <p:cNvPr id="13" name="Rectangle 12">
            <a:extLst>
              <a:ext uri="{FF2B5EF4-FFF2-40B4-BE49-F238E27FC236}">
                <a16:creationId xmlns:a16="http://schemas.microsoft.com/office/drawing/2014/main" id="{BD81166D-552B-049C-31C6-ABDF72C05A5E}"/>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spTree>
    <p:extLst>
      <p:ext uri="{BB962C8B-B14F-4D97-AF65-F5344CB8AC3E}">
        <p14:creationId xmlns:p14="http://schemas.microsoft.com/office/powerpoint/2010/main" val="2427774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CAFF6-AA2B-1E69-F9AF-BA59658D2A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15AE21-D357-544E-7F0D-AAE1E68AA8C6}"/>
              </a:ext>
            </a:extLst>
          </p:cNvPr>
          <p:cNvSpPr>
            <a:spLocks noGrp="1"/>
          </p:cNvSpPr>
          <p:nvPr>
            <p:ph type="title"/>
          </p:nvPr>
        </p:nvSpPr>
        <p:spPr>
          <a:xfrm>
            <a:off x="275697" y="1949245"/>
            <a:ext cx="2834640" cy="2377440"/>
          </a:xfrm>
        </p:spPr>
        <p:txBody>
          <a:bodyPr/>
          <a:lstStyle/>
          <a:p>
            <a:pPr algn="ctr"/>
            <a:r>
              <a:rPr lang="en-US" b="1" dirty="0">
                <a:latin typeface="Algerian" panose="04020705040A02060702" pitchFamily="82" charset="0"/>
              </a:rPr>
              <a:t>Some Pictures from Dataset</a:t>
            </a:r>
            <a:br>
              <a:rPr lang="en-US" b="1" dirty="0">
                <a:latin typeface="Algerian" panose="04020705040A02060702" pitchFamily="82" charset="0"/>
              </a:rPr>
            </a:br>
            <a:r>
              <a:rPr lang="en-US" b="1" dirty="0">
                <a:latin typeface="Algerian" panose="04020705040A02060702" pitchFamily="82" charset="0"/>
              </a:rPr>
              <a:t>(Fake)</a:t>
            </a:r>
            <a:endParaRPr lang="en-IN" b="1" dirty="0">
              <a:latin typeface="Algerian" panose="04020705040A02060702" pitchFamily="82" charset="0"/>
            </a:endParaRPr>
          </a:p>
        </p:txBody>
      </p:sp>
      <p:pic>
        <p:nvPicPr>
          <p:cNvPr id="14" name="Picture 13">
            <a:extLst>
              <a:ext uri="{FF2B5EF4-FFF2-40B4-BE49-F238E27FC236}">
                <a16:creationId xmlns:a16="http://schemas.microsoft.com/office/drawing/2014/main" id="{157FCBDE-AC0D-3049-4532-7C618A650E9C}"/>
              </a:ext>
            </a:extLst>
          </p:cNvPr>
          <p:cNvPicPr>
            <a:picLocks noChangeAspect="1"/>
          </p:cNvPicPr>
          <p:nvPr/>
        </p:nvPicPr>
        <p:blipFill>
          <a:blip r:embed="rId2"/>
          <a:stretch>
            <a:fillRect/>
          </a:stretch>
        </p:blipFill>
        <p:spPr>
          <a:xfrm>
            <a:off x="3530664" y="801322"/>
            <a:ext cx="3912355" cy="2295845"/>
          </a:xfrm>
          <a:prstGeom prst="rect">
            <a:avLst/>
          </a:prstGeom>
        </p:spPr>
      </p:pic>
      <p:pic>
        <p:nvPicPr>
          <p:cNvPr id="16" name="Picture 15">
            <a:extLst>
              <a:ext uri="{FF2B5EF4-FFF2-40B4-BE49-F238E27FC236}">
                <a16:creationId xmlns:a16="http://schemas.microsoft.com/office/drawing/2014/main" id="{A546E2E3-CB42-B29C-A41F-E7C16D4333E6}"/>
              </a:ext>
            </a:extLst>
          </p:cNvPr>
          <p:cNvPicPr>
            <a:picLocks noChangeAspect="1"/>
          </p:cNvPicPr>
          <p:nvPr/>
        </p:nvPicPr>
        <p:blipFill>
          <a:blip r:embed="rId3"/>
          <a:stretch>
            <a:fillRect/>
          </a:stretch>
        </p:blipFill>
        <p:spPr>
          <a:xfrm>
            <a:off x="7673235" y="912086"/>
            <a:ext cx="4134913" cy="2185081"/>
          </a:xfrm>
          <a:prstGeom prst="rect">
            <a:avLst/>
          </a:prstGeom>
        </p:spPr>
      </p:pic>
      <p:pic>
        <p:nvPicPr>
          <p:cNvPr id="18" name="Picture 17">
            <a:extLst>
              <a:ext uri="{FF2B5EF4-FFF2-40B4-BE49-F238E27FC236}">
                <a16:creationId xmlns:a16="http://schemas.microsoft.com/office/drawing/2014/main" id="{3E9888ED-0138-2D33-0581-4D164D876AC5}"/>
              </a:ext>
            </a:extLst>
          </p:cNvPr>
          <p:cNvPicPr>
            <a:picLocks noChangeAspect="1"/>
          </p:cNvPicPr>
          <p:nvPr/>
        </p:nvPicPr>
        <p:blipFill>
          <a:blip r:embed="rId4"/>
          <a:stretch>
            <a:fillRect/>
          </a:stretch>
        </p:blipFill>
        <p:spPr>
          <a:xfrm>
            <a:off x="3530664" y="3626260"/>
            <a:ext cx="3912355" cy="2181529"/>
          </a:xfrm>
          <a:prstGeom prst="rect">
            <a:avLst/>
          </a:prstGeom>
        </p:spPr>
      </p:pic>
      <p:pic>
        <p:nvPicPr>
          <p:cNvPr id="20" name="Picture 19">
            <a:extLst>
              <a:ext uri="{FF2B5EF4-FFF2-40B4-BE49-F238E27FC236}">
                <a16:creationId xmlns:a16="http://schemas.microsoft.com/office/drawing/2014/main" id="{ED992FB0-3EC5-7FEC-C6AD-CA21A8A6D6EF}"/>
              </a:ext>
            </a:extLst>
          </p:cNvPr>
          <p:cNvPicPr>
            <a:picLocks noChangeAspect="1"/>
          </p:cNvPicPr>
          <p:nvPr/>
        </p:nvPicPr>
        <p:blipFill>
          <a:blip r:embed="rId5"/>
          <a:stretch>
            <a:fillRect/>
          </a:stretch>
        </p:blipFill>
        <p:spPr>
          <a:xfrm>
            <a:off x="7594140" y="3626261"/>
            <a:ext cx="4037422" cy="2076450"/>
          </a:xfrm>
          <a:prstGeom prst="rect">
            <a:avLst/>
          </a:prstGeom>
        </p:spPr>
      </p:pic>
      <p:sp>
        <p:nvSpPr>
          <p:cNvPr id="21" name="Rectangle 20">
            <a:extLst>
              <a:ext uri="{FF2B5EF4-FFF2-40B4-BE49-F238E27FC236}">
                <a16:creationId xmlns:a16="http://schemas.microsoft.com/office/drawing/2014/main" id="{6B3BAC9D-7902-6013-ACA0-49DADF869215}"/>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spTree>
    <p:extLst>
      <p:ext uri="{BB962C8B-B14F-4D97-AF65-F5344CB8AC3E}">
        <p14:creationId xmlns:p14="http://schemas.microsoft.com/office/powerpoint/2010/main" val="4218145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77364-9D1E-D956-C391-B1C57E6AF125}"/>
              </a:ext>
            </a:extLst>
          </p:cNvPr>
          <p:cNvSpPr>
            <a:spLocks noGrp="1"/>
          </p:cNvSpPr>
          <p:nvPr>
            <p:ph type="title"/>
          </p:nvPr>
        </p:nvSpPr>
        <p:spPr>
          <a:xfrm>
            <a:off x="4080387" y="813816"/>
            <a:ext cx="7672996" cy="914400"/>
          </a:xfrm>
        </p:spPr>
        <p:txBody>
          <a:bodyPr>
            <a:normAutofit/>
          </a:bodyPr>
          <a:lstStyle/>
          <a:p>
            <a:pPr algn="ctr"/>
            <a:r>
              <a:rPr lang="en-US" sz="5400" b="1" dirty="0">
                <a:effectLst>
                  <a:outerShdw blurRad="38100" dist="38100" dir="2700000" algn="tl">
                    <a:srgbClr val="000000">
                      <a:alpha val="43137"/>
                    </a:srgbClr>
                  </a:outerShdw>
                </a:effectLst>
                <a:latin typeface="Algerian" panose="04020705040A02060702" pitchFamily="82" charset="0"/>
              </a:rPr>
              <a:t>Image preprocessing</a:t>
            </a:r>
            <a:endParaRPr lang="en-IN" sz="5400" b="1" dirty="0">
              <a:effectLst>
                <a:outerShdw blurRad="38100" dist="38100" dir="2700000" algn="tl">
                  <a:srgbClr val="000000">
                    <a:alpha val="43137"/>
                  </a:srgbClr>
                </a:outerShdw>
              </a:effectLst>
              <a:latin typeface="Algerian" panose="04020705040A02060702" pitchFamily="82" charset="0"/>
            </a:endParaRPr>
          </a:p>
        </p:txBody>
      </p:sp>
      <p:sp>
        <p:nvSpPr>
          <p:cNvPr id="4" name="Rectangle 3">
            <a:extLst>
              <a:ext uri="{FF2B5EF4-FFF2-40B4-BE49-F238E27FC236}">
                <a16:creationId xmlns:a16="http://schemas.microsoft.com/office/drawing/2014/main" id="{A7346091-095F-DB1E-CA43-C3E5C8E99B6C}"/>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sp>
        <p:nvSpPr>
          <p:cNvPr id="5" name="Text Placeholder 2">
            <a:extLst>
              <a:ext uri="{FF2B5EF4-FFF2-40B4-BE49-F238E27FC236}">
                <a16:creationId xmlns:a16="http://schemas.microsoft.com/office/drawing/2014/main" id="{F467B9EF-638D-C923-5DD2-8DFF4523C1FF}"/>
              </a:ext>
            </a:extLst>
          </p:cNvPr>
          <p:cNvSpPr txBox="1">
            <a:spLocks/>
          </p:cNvSpPr>
          <p:nvPr/>
        </p:nvSpPr>
        <p:spPr>
          <a:xfrm>
            <a:off x="0" y="1951703"/>
            <a:ext cx="3301181" cy="326657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tx1">
                    <a:lumMod val="65000"/>
                    <a:lumOff val="35000"/>
                  </a:schemeClr>
                </a:solidFill>
                <a:latin typeface="+mn-lt"/>
                <a:ea typeface="+mn-ea"/>
                <a:cs typeface="+mn-cs"/>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tx1">
                    <a:tint val="75000"/>
                  </a:schemeClr>
                </a:solidFill>
                <a:latin typeface="+mn-lt"/>
                <a:ea typeface="+mn-ea"/>
                <a:cs typeface="+mn-cs"/>
              </a:defRPr>
            </a:lvl9pPr>
          </a:lstStyle>
          <a:p>
            <a:pPr>
              <a:lnSpc>
                <a:spcPts val="1425"/>
              </a:lnSpc>
            </a:pPr>
            <a:r>
              <a:rPr lang="en-US" sz="2400" b="1" dirty="0">
                <a:solidFill>
                  <a:schemeClr val="bg1"/>
                </a:solidFill>
                <a:latin typeface="Agency FB" panose="020B0503020202020204" pitchFamily="34" charset="0"/>
              </a:rPr>
              <a:t>    rescale=1.0 / 255,</a:t>
            </a:r>
          </a:p>
          <a:p>
            <a:pPr>
              <a:lnSpc>
                <a:spcPts val="1425"/>
              </a:lnSpc>
            </a:pPr>
            <a:r>
              <a:rPr lang="en-US" sz="2400" b="1" dirty="0">
                <a:solidFill>
                  <a:schemeClr val="bg1"/>
                </a:solidFill>
                <a:latin typeface="Agency FB" panose="020B0503020202020204" pitchFamily="34" charset="0"/>
              </a:rPr>
              <a:t>    rotation_range=20,</a:t>
            </a:r>
          </a:p>
          <a:p>
            <a:pPr>
              <a:lnSpc>
                <a:spcPts val="1425"/>
              </a:lnSpc>
            </a:pPr>
            <a:r>
              <a:rPr lang="en-US" sz="2400" b="1" dirty="0">
                <a:solidFill>
                  <a:schemeClr val="bg1"/>
                </a:solidFill>
                <a:latin typeface="Agency FB" panose="020B0503020202020204" pitchFamily="34" charset="0"/>
              </a:rPr>
              <a:t>    width_shift_range=0.15,</a:t>
            </a:r>
          </a:p>
          <a:p>
            <a:pPr>
              <a:lnSpc>
                <a:spcPts val="1425"/>
              </a:lnSpc>
            </a:pPr>
            <a:r>
              <a:rPr lang="en-US" sz="2400" b="1" dirty="0">
                <a:solidFill>
                  <a:schemeClr val="bg1"/>
                </a:solidFill>
                <a:latin typeface="Agency FB" panose="020B0503020202020204" pitchFamily="34" charset="0"/>
              </a:rPr>
              <a:t>    height_shift_range=0.15,</a:t>
            </a:r>
          </a:p>
          <a:p>
            <a:pPr>
              <a:lnSpc>
                <a:spcPts val="1425"/>
              </a:lnSpc>
            </a:pPr>
            <a:r>
              <a:rPr lang="en-US" sz="2400" b="1" dirty="0">
                <a:solidFill>
                  <a:schemeClr val="bg1"/>
                </a:solidFill>
                <a:latin typeface="Agency FB" panose="020B0503020202020204" pitchFamily="34" charset="0"/>
              </a:rPr>
              <a:t>    shear_range=0.2,</a:t>
            </a:r>
          </a:p>
          <a:p>
            <a:pPr>
              <a:lnSpc>
                <a:spcPts val="1425"/>
              </a:lnSpc>
            </a:pPr>
            <a:r>
              <a:rPr lang="en-US" sz="2400" b="1" dirty="0">
                <a:solidFill>
                  <a:schemeClr val="bg1"/>
                </a:solidFill>
                <a:latin typeface="Agency FB" panose="020B0503020202020204" pitchFamily="34" charset="0"/>
              </a:rPr>
              <a:t>    zoom_range=0.2,</a:t>
            </a:r>
          </a:p>
          <a:p>
            <a:pPr>
              <a:lnSpc>
                <a:spcPts val="1425"/>
              </a:lnSpc>
            </a:pPr>
            <a:r>
              <a:rPr lang="en-US" sz="2400" b="1" dirty="0">
                <a:solidFill>
                  <a:schemeClr val="bg1"/>
                </a:solidFill>
                <a:latin typeface="Agency FB" panose="020B0503020202020204" pitchFamily="34" charset="0"/>
              </a:rPr>
              <a:t>    horizontal_flip=True,</a:t>
            </a:r>
          </a:p>
          <a:p>
            <a:pPr>
              <a:lnSpc>
                <a:spcPts val="1425"/>
              </a:lnSpc>
            </a:pPr>
            <a:r>
              <a:rPr lang="en-US" sz="2400" b="1" dirty="0">
                <a:solidFill>
                  <a:schemeClr val="bg1"/>
                </a:solidFill>
                <a:latin typeface="Agency FB" panose="020B0503020202020204" pitchFamily="34" charset="0"/>
              </a:rPr>
              <a:t>    brightness_range=[0.9, 1.1]</a:t>
            </a:r>
          </a:p>
          <a:p>
            <a:endParaRPr lang="en-IN" sz="2400" b="1" dirty="0">
              <a:solidFill>
                <a:schemeClr val="bg1"/>
              </a:solidFill>
            </a:endParaRPr>
          </a:p>
        </p:txBody>
      </p:sp>
      <p:pic>
        <p:nvPicPr>
          <p:cNvPr id="12290" name="Picture 2">
            <a:extLst>
              <a:ext uri="{FF2B5EF4-FFF2-40B4-BE49-F238E27FC236}">
                <a16:creationId xmlns:a16="http://schemas.microsoft.com/office/drawing/2014/main" id="{8D51DB1A-B7D9-7171-D610-67C21959E465}"/>
              </a:ext>
            </a:extLst>
          </p:cNvPr>
          <p:cNvPicPr>
            <a:picLocks noChangeAspect="1" noChangeArrowheads="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267860" y="2270944"/>
            <a:ext cx="7298049" cy="3087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70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A820F7-6423-8F7F-B028-21A9597556DE}"/>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sp>
        <p:nvSpPr>
          <p:cNvPr id="5" name="Title 1">
            <a:extLst>
              <a:ext uri="{FF2B5EF4-FFF2-40B4-BE49-F238E27FC236}">
                <a16:creationId xmlns:a16="http://schemas.microsoft.com/office/drawing/2014/main" id="{E5584346-EBA3-E68C-2430-08BD057E8C01}"/>
              </a:ext>
            </a:extLst>
          </p:cNvPr>
          <p:cNvSpPr>
            <a:spLocks noGrp="1"/>
          </p:cNvSpPr>
          <p:nvPr>
            <p:ph type="title"/>
          </p:nvPr>
        </p:nvSpPr>
        <p:spPr>
          <a:xfrm>
            <a:off x="4080387" y="719049"/>
            <a:ext cx="7672996" cy="914400"/>
          </a:xfrm>
        </p:spPr>
        <p:txBody>
          <a:bodyPr>
            <a:normAutofit/>
          </a:bodyPr>
          <a:lstStyle/>
          <a:p>
            <a:pPr algn="ctr"/>
            <a:r>
              <a:rPr lang="en-US" sz="5400" b="1" dirty="0">
                <a:effectLst>
                  <a:outerShdw blurRad="38100" dist="38100" dir="2700000" algn="tl">
                    <a:srgbClr val="000000">
                      <a:alpha val="43137"/>
                    </a:srgbClr>
                  </a:outerShdw>
                </a:effectLst>
                <a:latin typeface="Algerian" panose="04020705040A02060702" pitchFamily="82" charset="0"/>
              </a:rPr>
              <a:t>Image preprocessing</a:t>
            </a:r>
            <a:endParaRPr lang="en-IN" sz="5400" b="1" dirty="0">
              <a:effectLst>
                <a:outerShdw blurRad="38100" dist="38100" dir="2700000" algn="tl">
                  <a:srgbClr val="000000">
                    <a:alpha val="43137"/>
                  </a:srgbClr>
                </a:outerShdw>
              </a:effectLst>
              <a:latin typeface="Algerian" panose="04020705040A02060702" pitchFamily="82" charset="0"/>
            </a:endParaRPr>
          </a:p>
        </p:txBody>
      </p:sp>
      <p:pic>
        <p:nvPicPr>
          <p:cNvPr id="7" name="Picture 6">
            <a:extLst>
              <a:ext uri="{FF2B5EF4-FFF2-40B4-BE49-F238E27FC236}">
                <a16:creationId xmlns:a16="http://schemas.microsoft.com/office/drawing/2014/main" id="{28ECC2CA-2F73-6A0A-412E-34300424DAA4}"/>
              </a:ext>
            </a:extLst>
          </p:cNvPr>
          <p:cNvPicPr>
            <a:picLocks noChangeAspect="1"/>
          </p:cNvPicPr>
          <p:nvPr/>
        </p:nvPicPr>
        <p:blipFill>
          <a:blip r:embed="rId2"/>
          <a:stretch>
            <a:fillRect/>
          </a:stretch>
        </p:blipFill>
        <p:spPr>
          <a:xfrm>
            <a:off x="3441291" y="1633449"/>
            <a:ext cx="8312092" cy="4433054"/>
          </a:xfrm>
          <a:prstGeom prst="rect">
            <a:avLst/>
          </a:prstGeom>
        </p:spPr>
      </p:pic>
    </p:spTree>
    <p:extLst>
      <p:ext uri="{BB962C8B-B14F-4D97-AF65-F5344CB8AC3E}">
        <p14:creationId xmlns:p14="http://schemas.microsoft.com/office/powerpoint/2010/main" val="2075405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8F097D-4EEE-5611-7A39-4D124932D6E1}"/>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pic>
        <p:nvPicPr>
          <p:cNvPr id="3" name="Picture 4">
            <a:extLst>
              <a:ext uri="{FF2B5EF4-FFF2-40B4-BE49-F238E27FC236}">
                <a16:creationId xmlns:a16="http://schemas.microsoft.com/office/drawing/2014/main" id="{4446C29D-386A-3648-5E1B-FD6AAE891A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247" y="405887"/>
            <a:ext cx="4671169" cy="527715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4B2C463D-FB88-9095-123C-21668DF453C3}"/>
              </a:ext>
            </a:extLst>
          </p:cNvPr>
          <p:cNvSpPr txBox="1">
            <a:spLocks/>
          </p:cNvSpPr>
          <p:nvPr/>
        </p:nvSpPr>
        <p:spPr>
          <a:xfrm>
            <a:off x="4798141" y="2405069"/>
            <a:ext cx="7315200" cy="2393073"/>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8800" b="1" i="1"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rPr>
              <a:t>Model </a:t>
            </a:r>
          </a:p>
          <a:p>
            <a:pPr algn="ctr"/>
            <a:r>
              <a:rPr lang="en-US" sz="8800" b="1" i="1"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rPr>
              <a:t>Building</a:t>
            </a:r>
            <a:endParaRPr lang="en-IN" sz="8800" b="1" i="1"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endParaRPr>
          </a:p>
        </p:txBody>
      </p:sp>
    </p:spTree>
    <p:extLst>
      <p:ext uri="{BB962C8B-B14F-4D97-AF65-F5344CB8AC3E}">
        <p14:creationId xmlns:p14="http://schemas.microsoft.com/office/powerpoint/2010/main" val="1105599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259BF-48D5-F8B2-D64E-11D1D9343C2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32E98DA-71A8-D6B7-730E-FE3AB71468A8}"/>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sp>
        <p:nvSpPr>
          <p:cNvPr id="4" name="Title 1">
            <a:extLst>
              <a:ext uri="{FF2B5EF4-FFF2-40B4-BE49-F238E27FC236}">
                <a16:creationId xmlns:a16="http://schemas.microsoft.com/office/drawing/2014/main" id="{827316AF-DCB5-0A4C-321C-23351DD70C6C}"/>
              </a:ext>
            </a:extLst>
          </p:cNvPr>
          <p:cNvSpPr txBox="1">
            <a:spLocks/>
          </p:cNvSpPr>
          <p:nvPr/>
        </p:nvSpPr>
        <p:spPr>
          <a:xfrm>
            <a:off x="1445341" y="369792"/>
            <a:ext cx="9556954" cy="1023931"/>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b="1" i="1"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rPr>
              <a:t>Our Model – Cnn model(Xception model)</a:t>
            </a:r>
          </a:p>
        </p:txBody>
      </p:sp>
      <p:pic>
        <p:nvPicPr>
          <p:cNvPr id="15362" name="Picture 2" descr="Example of Transfer Learning using Xception CNN model">
            <a:extLst>
              <a:ext uri="{FF2B5EF4-FFF2-40B4-BE49-F238E27FC236}">
                <a16:creationId xmlns:a16="http://schemas.microsoft.com/office/drawing/2014/main" id="{1706F53B-B9EB-5B5F-624E-052B94C8A1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49" y="1272048"/>
            <a:ext cx="11158537"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847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013363-847F-7EB0-3B99-E165152C25DC}"/>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pic>
        <p:nvPicPr>
          <p:cNvPr id="5" name="Picture 4">
            <a:extLst>
              <a:ext uri="{FF2B5EF4-FFF2-40B4-BE49-F238E27FC236}">
                <a16:creationId xmlns:a16="http://schemas.microsoft.com/office/drawing/2014/main" id="{2A8CD395-2AC0-7A00-49AB-E4BF21B0CB3A}"/>
              </a:ext>
            </a:extLst>
          </p:cNvPr>
          <p:cNvPicPr>
            <a:picLocks noChangeAspect="1"/>
          </p:cNvPicPr>
          <p:nvPr/>
        </p:nvPicPr>
        <p:blipFill>
          <a:blip r:embed="rId2"/>
          <a:stretch>
            <a:fillRect/>
          </a:stretch>
        </p:blipFill>
        <p:spPr>
          <a:xfrm>
            <a:off x="3653944" y="776748"/>
            <a:ext cx="8345065" cy="5289755"/>
          </a:xfrm>
          <a:prstGeom prst="rect">
            <a:avLst/>
          </a:prstGeom>
        </p:spPr>
      </p:pic>
    </p:spTree>
    <p:extLst>
      <p:ext uri="{BB962C8B-B14F-4D97-AF65-F5344CB8AC3E}">
        <p14:creationId xmlns:p14="http://schemas.microsoft.com/office/powerpoint/2010/main" val="2108840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43526A-78D9-A6DE-1B37-C4785B6293E6}"/>
              </a:ext>
            </a:extLst>
          </p:cNvPr>
          <p:cNvSpPr>
            <a:spLocks noGrp="1"/>
          </p:cNvSpPr>
          <p:nvPr>
            <p:ph type="body" idx="1"/>
          </p:nvPr>
        </p:nvSpPr>
        <p:spPr>
          <a:xfrm>
            <a:off x="4879258" y="1691149"/>
            <a:ext cx="5533103" cy="3293805"/>
          </a:xfrm>
        </p:spPr>
        <p:txBody>
          <a:bodyPr>
            <a:normAutofit/>
          </a:bodyPr>
          <a:lstStyle/>
          <a:p>
            <a:pPr marL="342900" indent="-342900" algn="just">
              <a:buFont typeface="Wingdings" panose="05000000000000000000" pitchFamily="2" charset="2"/>
              <a:buChar char="ü"/>
            </a:pPr>
            <a:r>
              <a:rPr lang="en-US" sz="4000" dirty="0">
                <a:latin typeface="Agency FB" panose="020B0503020202020204" pitchFamily="34" charset="0"/>
              </a:rPr>
              <a:t>GlobalAveragePooling2D</a:t>
            </a:r>
            <a:r>
              <a:rPr lang="en-IN" sz="4000" dirty="0">
                <a:latin typeface="Agency FB" panose="020B0503020202020204" pitchFamily="34" charset="0"/>
              </a:rPr>
              <a:t> Layer</a:t>
            </a:r>
          </a:p>
          <a:p>
            <a:pPr marL="342900" indent="-342900" algn="just">
              <a:buFont typeface="Wingdings" panose="05000000000000000000" pitchFamily="2" charset="2"/>
              <a:buChar char="ü"/>
            </a:pPr>
            <a:r>
              <a:rPr lang="en-IN" sz="4000" dirty="0">
                <a:latin typeface="Agency FB" panose="020B0503020202020204" pitchFamily="34" charset="0"/>
              </a:rPr>
              <a:t>Dense Layer</a:t>
            </a:r>
          </a:p>
          <a:p>
            <a:pPr marL="342900" indent="-342900" algn="just">
              <a:buFont typeface="Wingdings" panose="05000000000000000000" pitchFamily="2" charset="2"/>
              <a:buChar char="ü"/>
            </a:pPr>
            <a:r>
              <a:rPr lang="en-IN" sz="4000" dirty="0">
                <a:latin typeface="Agency FB" panose="020B0503020202020204" pitchFamily="34" charset="0"/>
              </a:rPr>
              <a:t>Block_sepconv layer</a:t>
            </a:r>
          </a:p>
          <a:p>
            <a:pPr marL="342900" indent="-342900" algn="just">
              <a:buFont typeface="Wingdings" panose="05000000000000000000" pitchFamily="2" charset="2"/>
              <a:buChar char="ü"/>
            </a:pPr>
            <a:r>
              <a:rPr lang="en-IN" sz="4000" dirty="0">
                <a:latin typeface="Agency FB" panose="020B0503020202020204" pitchFamily="34" charset="0"/>
              </a:rPr>
              <a:t>Batch_normalization</a:t>
            </a:r>
            <a:endParaRPr lang="en-US" sz="4000" dirty="0">
              <a:latin typeface="Agency FB" panose="020B0503020202020204" pitchFamily="34" charset="0"/>
            </a:endParaRPr>
          </a:p>
        </p:txBody>
      </p:sp>
      <p:sp>
        <p:nvSpPr>
          <p:cNvPr id="4" name="Rectangle 3">
            <a:extLst>
              <a:ext uri="{FF2B5EF4-FFF2-40B4-BE49-F238E27FC236}">
                <a16:creationId xmlns:a16="http://schemas.microsoft.com/office/drawing/2014/main" id="{7B408584-DA38-AFD8-4C84-535B2660A6B2}"/>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pic>
        <p:nvPicPr>
          <p:cNvPr id="18434" name="Picture 2">
            <a:extLst>
              <a:ext uri="{FF2B5EF4-FFF2-40B4-BE49-F238E27FC236}">
                <a16:creationId xmlns:a16="http://schemas.microsoft.com/office/drawing/2014/main" id="{4DD18A58-4C3C-671E-03FA-356B9FA55A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00" y="1271016"/>
            <a:ext cx="3658982"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477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1E0099-DA78-1ED5-2E60-24607C1FBC99}"/>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pic>
        <p:nvPicPr>
          <p:cNvPr id="20482" name="Picture 2">
            <a:extLst>
              <a:ext uri="{FF2B5EF4-FFF2-40B4-BE49-F238E27FC236}">
                <a16:creationId xmlns:a16="http://schemas.microsoft.com/office/drawing/2014/main" id="{5DA6666F-17C3-39CF-C521-F5CFAC03CF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9456" y="117987"/>
            <a:ext cx="6135329" cy="605667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37D364C-2447-B608-3372-6C24C0093BC9}"/>
              </a:ext>
            </a:extLst>
          </p:cNvPr>
          <p:cNvSpPr txBox="1">
            <a:spLocks/>
          </p:cNvSpPr>
          <p:nvPr/>
        </p:nvSpPr>
        <p:spPr>
          <a:xfrm>
            <a:off x="4798141" y="2405069"/>
            <a:ext cx="3775588" cy="3445125"/>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endParaRPr lang="en-US" sz="6000" b="1" i="1"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endParaRPr>
          </a:p>
          <a:p>
            <a:pPr algn="ctr"/>
            <a:r>
              <a:rPr lang="en-US" sz="6000" b="1" i="1"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rPr>
              <a:t>Cnn</a:t>
            </a:r>
          </a:p>
          <a:p>
            <a:pPr algn="ctr"/>
            <a:r>
              <a:rPr lang="en-US" sz="6000" b="1" i="1"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rPr>
              <a:t>Model</a:t>
            </a:r>
          </a:p>
          <a:p>
            <a:pPr algn="ctr"/>
            <a:r>
              <a:rPr lang="en-US" sz="6000" b="1" i="1"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rPr>
              <a:t>analysis</a:t>
            </a:r>
          </a:p>
        </p:txBody>
      </p:sp>
    </p:spTree>
    <p:extLst>
      <p:ext uri="{BB962C8B-B14F-4D97-AF65-F5344CB8AC3E}">
        <p14:creationId xmlns:p14="http://schemas.microsoft.com/office/powerpoint/2010/main" val="1190849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79957B-A73A-03CE-B927-0DC096ED12F6}"/>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sp>
        <p:nvSpPr>
          <p:cNvPr id="3" name="Title 1">
            <a:extLst>
              <a:ext uri="{FF2B5EF4-FFF2-40B4-BE49-F238E27FC236}">
                <a16:creationId xmlns:a16="http://schemas.microsoft.com/office/drawing/2014/main" id="{E2CD6655-4B99-AB5B-7EA1-E969A0E71AE9}"/>
              </a:ext>
            </a:extLst>
          </p:cNvPr>
          <p:cNvSpPr txBox="1">
            <a:spLocks/>
          </p:cNvSpPr>
          <p:nvPr/>
        </p:nvSpPr>
        <p:spPr>
          <a:xfrm>
            <a:off x="2540558" y="0"/>
            <a:ext cx="7315200" cy="1023931"/>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6000" b="1" i="1"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rPr>
              <a:t>TEAM MEMBERS</a:t>
            </a:r>
            <a:endParaRPr lang="en-IN" sz="6000" b="1" i="1"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endParaRPr>
          </a:p>
        </p:txBody>
      </p:sp>
      <p:pic>
        <p:nvPicPr>
          <p:cNvPr id="31746" name="Picture 2">
            <a:extLst>
              <a:ext uri="{FF2B5EF4-FFF2-40B4-BE49-F238E27FC236}">
                <a16:creationId xmlns:a16="http://schemas.microsoft.com/office/drawing/2014/main" id="{82558DA4-2A3E-C59D-94A6-D4A011D73C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2823" y="324798"/>
            <a:ext cx="6919952" cy="620840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8570D5FB-7037-3647-0183-29DD43D04AF6}"/>
              </a:ext>
            </a:extLst>
          </p:cNvPr>
          <p:cNvSpPr txBox="1">
            <a:spLocks noChangeArrowheads="1"/>
          </p:cNvSpPr>
          <p:nvPr/>
        </p:nvSpPr>
        <p:spPr bwMode="auto">
          <a:xfrm>
            <a:off x="151319" y="1690061"/>
            <a:ext cx="6046839"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gn="ctr" eaLnBrk="0" fontAlgn="base" hangingPunct="0">
              <a:lnSpc>
                <a:spcPct val="100000"/>
              </a:lnSpc>
              <a:spcBef>
                <a:spcPct val="0"/>
              </a:spcBef>
              <a:spcAft>
                <a:spcPct val="0"/>
              </a:spcAft>
              <a:buClrTx/>
              <a:buNone/>
            </a:pPr>
            <a:r>
              <a:rPr lang="en-US" altLang="en-US" sz="4400" dirty="0">
                <a:solidFill>
                  <a:schemeClr val="tx1"/>
                </a:solidFill>
                <a:effectLst>
                  <a:outerShdw blurRad="38100" dist="38100" dir="2700000" algn="tl">
                    <a:srgbClr val="000000">
                      <a:alpha val="43137"/>
                    </a:srgbClr>
                  </a:outerShdw>
                </a:effectLst>
                <a:latin typeface="Agency FB" panose="020B0503020202020204" pitchFamily="34" charset="0"/>
              </a:rPr>
              <a:t>Shubhankar Pandey (23BAI11053)</a:t>
            </a:r>
          </a:p>
          <a:p>
            <a:pPr marL="0" indent="0" algn="ctr" eaLnBrk="0" fontAlgn="base" hangingPunct="0">
              <a:lnSpc>
                <a:spcPct val="100000"/>
              </a:lnSpc>
              <a:spcBef>
                <a:spcPct val="0"/>
              </a:spcBef>
              <a:spcAft>
                <a:spcPct val="0"/>
              </a:spcAft>
              <a:buClrTx/>
              <a:buNone/>
            </a:pPr>
            <a:r>
              <a:rPr lang="en-US" altLang="en-US" sz="4400" dirty="0">
                <a:solidFill>
                  <a:schemeClr val="tx1"/>
                </a:solidFill>
                <a:effectLst>
                  <a:outerShdw blurRad="38100" dist="38100" dir="2700000" algn="tl">
                    <a:srgbClr val="000000">
                      <a:alpha val="43137"/>
                    </a:srgbClr>
                  </a:outerShdw>
                </a:effectLst>
                <a:latin typeface="Agency FB" panose="020B0503020202020204" pitchFamily="34" charset="0"/>
              </a:rPr>
              <a:t>Meera Singh (23BAI11317)</a:t>
            </a:r>
          </a:p>
          <a:p>
            <a:pPr marL="0" indent="0" algn="ctr" eaLnBrk="0" fontAlgn="base" hangingPunct="0">
              <a:lnSpc>
                <a:spcPct val="100000"/>
              </a:lnSpc>
              <a:spcBef>
                <a:spcPct val="0"/>
              </a:spcBef>
              <a:spcAft>
                <a:spcPct val="0"/>
              </a:spcAft>
              <a:buClrTx/>
              <a:buNone/>
            </a:pPr>
            <a:r>
              <a:rPr lang="en-US" altLang="en-US" sz="4400" dirty="0">
                <a:solidFill>
                  <a:schemeClr val="tx1"/>
                </a:solidFill>
                <a:effectLst>
                  <a:outerShdw blurRad="38100" dist="38100" dir="2700000" algn="tl">
                    <a:srgbClr val="000000">
                      <a:alpha val="43137"/>
                    </a:srgbClr>
                  </a:outerShdw>
                </a:effectLst>
                <a:latin typeface="Agency FB" panose="020B0503020202020204" pitchFamily="34" charset="0"/>
              </a:rPr>
              <a:t>Tithi Semwal (23BAI10920)</a:t>
            </a:r>
          </a:p>
          <a:p>
            <a:pPr marL="0" indent="0" algn="ctr" eaLnBrk="0" fontAlgn="base" hangingPunct="0">
              <a:lnSpc>
                <a:spcPct val="100000"/>
              </a:lnSpc>
              <a:spcBef>
                <a:spcPct val="0"/>
              </a:spcBef>
              <a:spcAft>
                <a:spcPct val="0"/>
              </a:spcAft>
              <a:buClrTx/>
              <a:buNone/>
            </a:pPr>
            <a:r>
              <a:rPr lang="en-US" altLang="en-US" sz="4400" dirty="0">
                <a:solidFill>
                  <a:schemeClr val="tx1"/>
                </a:solidFill>
                <a:effectLst>
                  <a:outerShdw blurRad="38100" dist="38100" dir="2700000" algn="tl">
                    <a:srgbClr val="000000">
                      <a:alpha val="43137"/>
                    </a:srgbClr>
                  </a:outerShdw>
                </a:effectLst>
                <a:latin typeface="Agency FB" panose="020B0503020202020204" pitchFamily="34" charset="0"/>
              </a:rPr>
              <a:t>Jaison Jai John (23BAI11378)</a:t>
            </a:r>
          </a:p>
          <a:p>
            <a:pPr marL="0" indent="0" algn="ctr" eaLnBrk="0" fontAlgn="base" hangingPunct="0">
              <a:lnSpc>
                <a:spcPct val="100000"/>
              </a:lnSpc>
              <a:spcBef>
                <a:spcPct val="0"/>
              </a:spcBef>
              <a:spcAft>
                <a:spcPct val="0"/>
              </a:spcAft>
              <a:buClrTx/>
              <a:buNone/>
            </a:pPr>
            <a:r>
              <a:rPr lang="en-US" altLang="en-US" sz="4400" dirty="0">
                <a:solidFill>
                  <a:schemeClr val="tx1"/>
                </a:solidFill>
                <a:effectLst>
                  <a:outerShdw blurRad="38100" dist="38100" dir="2700000" algn="tl">
                    <a:srgbClr val="000000">
                      <a:alpha val="43137"/>
                    </a:srgbClr>
                  </a:outerShdw>
                </a:effectLst>
                <a:latin typeface="Agency FB" panose="020B0503020202020204" pitchFamily="34" charset="0"/>
              </a:rPr>
              <a:t>Anshuman Pandey(23BAI10208)</a:t>
            </a:r>
          </a:p>
        </p:txBody>
      </p:sp>
    </p:spTree>
    <p:extLst>
      <p:ext uri="{BB962C8B-B14F-4D97-AF65-F5344CB8AC3E}">
        <p14:creationId xmlns:p14="http://schemas.microsoft.com/office/powerpoint/2010/main" val="304336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3EE9E-7BC7-FB4B-E77B-95088BFB83B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7823669-8126-BCAA-3695-E9C87F52534E}"/>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pic>
        <p:nvPicPr>
          <p:cNvPr id="5" name="Picture 4">
            <a:extLst>
              <a:ext uri="{FF2B5EF4-FFF2-40B4-BE49-F238E27FC236}">
                <a16:creationId xmlns:a16="http://schemas.microsoft.com/office/drawing/2014/main" id="{6CC2C6DD-FCFD-3807-DB1A-FE011B8B722E}"/>
              </a:ext>
            </a:extLst>
          </p:cNvPr>
          <p:cNvPicPr>
            <a:picLocks noChangeAspect="1"/>
          </p:cNvPicPr>
          <p:nvPr/>
        </p:nvPicPr>
        <p:blipFill>
          <a:blip r:embed="rId2"/>
          <a:stretch>
            <a:fillRect/>
          </a:stretch>
        </p:blipFill>
        <p:spPr>
          <a:xfrm>
            <a:off x="0" y="916490"/>
            <a:ext cx="12113342" cy="5025020"/>
          </a:xfrm>
          <a:prstGeom prst="rect">
            <a:avLst/>
          </a:prstGeom>
        </p:spPr>
      </p:pic>
    </p:spTree>
    <p:extLst>
      <p:ext uri="{BB962C8B-B14F-4D97-AF65-F5344CB8AC3E}">
        <p14:creationId xmlns:p14="http://schemas.microsoft.com/office/powerpoint/2010/main" val="2353494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F53520-9A08-497D-9B46-6CA14F6B9F5B}"/>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graphicFrame>
        <p:nvGraphicFramePr>
          <p:cNvPr id="4" name="Diagram 3">
            <a:extLst>
              <a:ext uri="{FF2B5EF4-FFF2-40B4-BE49-F238E27FC236}">
                <a16:creationId xmlns:a16="http://schemas.microsoft.com/office/drawing/2014/main" id="{A9F45580-540B-0E2E-0D77-DF8918262998}"/>
              </a:ext>
            </a:extLst>
          </p:cNvPr>
          <p:cNvGraphicFramePr/>
          <p:nvPr>
            <p:extLst>
              <p:ext uri="{D42A27DB-BD31-4B8C-83A1-F6EECF244321}">
                <p14:modId xmlns:p14="http://schemas.microsoft.com/office/powerpoint/2010/main" val="3888613536"/>
              </p:ext>
            </p:extLst>
          </p:nvPr>
        </p:nvGraphicFramePr>
        <p:xfrm>
          <a:off x="3752646" y="64783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lowchart: Connector 4">
            <a:extLst>
              <a:ext uri="{FF2B5EF4-FFF2-40B4-BE49-F238E27FC236}">
                <a16:creationId xmlns:a16="http://schemas.microsoft.com/office/drawing/2014/main" id="{E885EDF5-8D79-67CB-6D34-1D5357C4AB90}"/>
              </a:ext>
            </a:extLst>
          </p:cNvPr>
          <p:cNvSpPr/>
          <p:nvPr/>
        </p:nvSpPr>
        <p:spPr>
          <a:xfrm>
            <a:off x="4159046" y="963562"/>
            <a:ext cx="1838632" cy="1838632"/>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Flowchart: Connector 5">
            <a:extLst>
              <a:ext uri="{FF2B5EF4-FFF2-40B4-BE49-F238E27FC236}">
                <a16:creationId xmlns:a16="http://schemas.microsoft.com/office/drawing/2014/main" id="{96008E7F-BD60-4F91-D488-80DFEF73C9B4}"/>
              </a:ext>
            </a:extLst>
          </p:cNvPr>
          <p:cNvSpPr/>
          <p:nvPr/>
        </p:nvSpPr>
        <p:spPr>
          <a:xfrm>
            <a:off x="6897330" y="963562"/>
            <a:ext cx="1838632" cy="1838632"/>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Flowchart: Connector 6">
            <a:extLst>
              <a:ext uri="{FF2B5EF4-FFF2-40B4-BE49-F238E27FC236}">
                <a16:creationId xmlns:a16="http://schemas.microsoft.com/office/drawing/2014/main" id="{42F427B1-E9D1-4103-3C23-A32846A3422D}"/>
              </a:ext>
            </a:extLst>
          </p:cNvPr>
          <p:cNvSpPr/>
          <p:nvPr/>
        </p:nvSpPr>
        <p:spPr>
          <a:xfrm>
            <a:off x="9635614" y="963562"/>
            <a:ext cx="1838632" cy="1838632"/>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itle 1">
            <a:extLst>
              <a:ext uri="{FF2B5EF4-FFF2-40B4-BE49-F238E27FC236}">
                <a16:creationId xmlns:a16="http://schemas.microsoft.com/office/drawing/2014/main" id="{A771739E-DE10-974C-490B-FBE158460A72}"/>
              </a:ext>
            </a:extLst>
          </p:cNvPr>
          <p:cNvSpPr txBox="1">
            <a:spLocks/>
          </p:cNvSpPr>
          <p:nvPr/>
        </p:nvSpPr>
        <p:spPr>
          <a:xfrm>
            <a:off x="4159046" y="1461172"/>
            <a:ext cx="1605937" cy="1023931"/>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6000" b="1" i="1"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rPr>
              <a:t>1</a:t>
            </a:r>
          </a:p>
        </p:txBody>
      </p:sp>
      <p:sp>
        <p:nvSpPr>
          <p:cNvPr id="10" name="Title 1">
            <a:extLst>
              <a:ext uri="{FF2B5EF4-FFF2-40B4-BE49-F238E27FC236}">
                <a16:creationId xmlns:a16="http://schemas.microsoft.com/office/drawing/2014/main" id="{B3DC8D6E-EC46-A98B-BD43-885115F4E6C6}"/>
              </a:ext>
            </a:extLst>
          </p:cNvPr>
          <p:cNvSpPr txBox="1">
            <a:spLocks/>
          </p:cNvSpPr>
          <p:nvPr/>
        </p:nvSpPr>
        <p:spPr>
          <a:xfrm>
            <a:off x="6962879" y="1461171"/>
            <a:ext cx="1605937" cy="1023931"/>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6000" b="1" i="1"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rPr>
              <a:t>2</a:t>
            </a:r>
          </a:p>
        </p:txBody>
      </p:sp>
      <p:sp>
        <p:nvSpPr>
          <p:cNvPr id="11" name="Title 1">
            <a:extLst>
              <a:ext uri="{FF2B5EF4-FFF2-40B4-BE49-F238E27FC236}">
                <a16:creationId xmlns:a16="http://schemas.microsoft.com/office/drawing/2014/main" id="{D2FF1405-9740-602A-B3E6-BAF36B931C0E}"/>
              </a:ext>
            </a:extLst>
          </p:cNvPr>
          <p:cNvSpPr txBox="1">
            <a:spLocks/>
          </p:cNvSpPr>
          <p:nvPr/>
        </p:nvSpPr>
        <p:spPr>
          <a:xfrm>
            <a:off x="9635614" y="1370912"/>
            <a:ext cx="1605937" cy="1023931"/>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6000" b="1" i="1"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rPr>
              <a:t>3</a:t>
            </a:r>
          </a:p>
        </p:txBody>
      </p:sp>
      <p:sp>
        <p:nvSpPr>
          <p:cNvPr id="12" name="TextBox 11">
            <a:extLst>
              <a:ext uri="{FF2B5EF4-FFF2-40B4-BE49-F238E27FC236}">
                <a16:creationId xmlns:a16="http://schemas.microsoft.com/office/drawing/2014/main" id="{A87B52A6-C77B-045E-D1FF-F4A906EB5AEB}"/>
              </a:ext>
            </a:extLst>
          </p:cNvPr>
          <p:cNvSpPr txBox="1"/>
          <p:nvPr/>
        </p:nvSpPr>
        <p:spPr>
          <a:xfrm>
            <a:off x="4050890" y="2959510"/>
            <a:ext cx="2153265" cy="646331"/>
          </a:xfrm>
          <a:prstGeom prst="rect">
            <a:avLst/>
          </a:prstGeom>
          <a:noFill/>
        </p:spPr>
        <p:txBody>
          <a:bodyPr wrap="square" rtlCol="0">
            <a:spAutoFit/>
          </a:bodyPr>
          <a:lstStyle/>
          <a:p>
            <a:pPr algn="ctr"/>
            <a:r>
              <a:rPr lang="en-IN" b="1" dirty="0"/>
              <a:t> </a:t>
            </a:r>
            <a:r>
              <a:rPr lang="en-IN" b="1" dirty="0">
                <a:latin typeface="Algerian" panose="04020705040A02060702" pitchFamily="82" charset="0"/>
              </a:rPr>
              <a:t>Convergence Achieved</a:t>
            </a:r>
          </a:p>
        </p:txBody>
      </p:sp>
      <p:sp>
        <p:nvSpPr>
          <p:cNvPr id="13" name="Rectangle 12">
            <a:extLst>
              <a:ext uri="{FF2B5EF4-FFF2-40B4-BE49-F238E27FC236}">
                <a16:creationId xmlns:a16="http://schemas.microsoft.com/office/drawing/2014/main" id="{15B0134D-3EF3-5802-91EA-E6DC0E2CB9EA}"/>
              </a:ext>
            </a:extLst>
          </p:cNvPr>
          <p:cNvSpPr/>
          <p:nvPr/>
        </p:nvSpPr>
        <p:spPr>
          <a:xfrm>
            <a:off x="3932903" y="3605841"/>
            <a:ext cx="2271252" cy="17909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tx1"/>
                </a:solidFill>
                <a:latin typeface="Agency FB" panose="020B0503020202020204" pitchFamily="34" charset="0"/>
              </a:rPr>
              <a:t>Both accuracy and loss stabilize by the end of the training, indicating that the model has reached an optimal state and further training may not improve performance significantly.</a:t>
            </a:r>
            <a:endParaRPr lang="en-IN" sz="1600" dirty="0">
              <a:solidFill>
                <a:schemeClr val="tx1"/>
              </a:solidFill>
              <a:latin typeface="Agency FB" panose="020B0503020202020204" pitchFamily="34" charset="0"/>
            </a:endParaRPr>
          </a:p>
        </p:txBody>
      </p:sp>
      <p:sp>
        <p:nvSpPr>
          <p:cNvPr id="14" name="TextBox 13">
            <a:extLst>
              <a:ext uri="{FF2B5EF4-FFF2-40B4-BE49-F238E27FC236}">
                <a16:creationId xmlns:a16="http://schemas.microsoft.com/office/drawing/2014/main" id="{0BA869CA-E05F-0BFB-2A94-2DAC57107D87}"/>
              </a:ext>
            </a:extLst>
          </p:cNvPr>
          <p:cNvSpPr txBox="1"/>
          <p:nvPr/>
        </p:nvSpPr>
        <p:spPr>
          <a:xfrm>
            <a:off x="6740013" y="2950760"/>
            <a:ext cx="2153265" cy="646331"/>
          </a:xfrm>
          <a:prstGeom prst="rect">
            <a:avLst/>
          </a:prstGeom>
          <a:noFill/>
        </p:spPr>
        <p:txBody>
          <a:bodyPr wrap="square" rtlCol="0">
            <a:spAutoFit/>
          </a:bodyPr>
          <a:lstStyle/>
          <a:p>
            <a:pPr algn="ctr"/>
            <a:r>
              <a:rPr lang="en-IN" b="1" dirty="0">
                <a:latin typeface="Algerian" panose="04020705040A02060702" pitchFamily="82" charset="0"/>
              </a:rPr>
              <a:t> High Model Performance</a:t>
            </a:r>
          </a:p>
        </p:txBody>
      </p:sp>
      <p:sp>
        <p:nvSpPr>
          <p:cNvPr id="15" name="Rectangle 14">
            <a:extLst>
              <a:ext uri="{FF2B5EF4-FFF2-40B4-BE49-F238E27FC236}">
                <a16:creationId xmlns:a16="http://schemas.microsoft.com/office/drawing/2014/main" id="{17358886-00C3-1360-AADF-9D453A616368}"/>
              </a:ext>
            </a:extLst>
          </p:cNvPr>
          <p:cNvSpPr/>
          <p:nvPr/>
        </p:nvSpPr>
        <p:spPr>
          <a:xfrm>
            <a:off x="6771148" y="3597091"/>
            <a:ext cx="2271252" cy="17909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tx1"/>
                </a:solidFill>
                <a:latin typeface="Agency FB" panose="020B0503020202020204" pitchFamily="34" charset="0"/>
              </a:rPr>
              <a:t>The training and validation accuracy curves converge and reach close to 99%, indicating that the model performs very well on both training and validation data, with minimal performance gap</a:t>
            </a:r>
            <a:endParaRPr lang="en-IN" sz="1600" dirty="0">
              <a:solidFill>
                <a:schemeClr val="tx1"/>
              </a:solidFill>
              <a:latin typeface="Agency FB" panose="020B0503020202020204" pitchFamily="34" charset="0"/>
            </a:endParaRPr>
          </a:p>
        </p:txBody>
      </p:sp>
      <p:sp>
        <p:nvSpPr>
          <p:cNvPr id="16" name="TextBox 15">
            <a:extLst>
              <a:ext uri="{FF2B5EF4-FFF2-40B4-BE49-F238E27FC236}">
                <a16:creationId xmlns:a16="http://schemas.microsoft.com/office/drawing/2014/main" id="{5D671E2E-12F6-CCEC-E7E6-8AD610540D28}"/>
              </a:ext>
            </a:extLst>
          </p:cNvPr>
          <p:cNvSpPr txBox="1"/>
          <p:nvPr/>
        </p:nvSpPr>
        <p:spPr>
          <a:xfrm>
            <a:off x="9460271" y="2959509"/>
            <a:ext cx="2153265" cy="646331"/>
          </a:xfrm>
          <a:prstGeom prst="rect">
            <a:avLst/>
          </a:prstGeom>
          <a:noFill/>
        </p:spPr>
        <p:txBody>
          <a:bodyPr wrap="square" rtlCol="0">
            <a:spAutoFit/>
          </a:bodyPr>
          <a:lstStyle/>
          <a:p>
            <a:pPr algn="ctr"/>
            <a:r>
              <a:rPr lang="en-IN" b="1" dirty="0">
                <a:latin typeface="Algerian" panose="04020705040A02060702" pitchFamily="82" charset="0"/>
              </a:rPr>
              <a:t> No Significant Overfitting</a:t>
            </a:r>
          </a:p>
        </p:txBody>
      </p:sp>
      <p:sp>
        <p:nvSpPr>
          <p:cNvPr id="17" name="Rectangle 16">
            <a:extLst>
              <a:ext uri="{FF2B5EF4-FFF2-40B4-BE49-F238E27FC236}">
                <a16:creationId xmlns:a16="http://schemas.microsoft.com/office/drawing/2014/main" id="{37B52956-9102-F3BC-D800-3E16CE425254}"/>
              </a:ext>
            </a:extLst>
          </p:cNvPr>
          <p:cNvSpPr/>
          <p:nvPr/>
        </p:nvSpPr>
        <p:spPr>
          <a:xfrm>
            <a:off x="9429136" y="3563600"/>
            <a:ext cx="2271252" cy="179098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tx1"/>
                </a:solidFill>
                <a:latin typeface="Agency FB" panose="020B0503020202020204" pitchFamily="34" charset="0"/>
              </a:rPr>
              <a:t>The training and validation loss curves decrease steadily and remain close to each other throughout the training process, suggesting that the model generalizes well without significant overfitting.</a:t>
            </a:r>
            <a:endParaRPr lang="en-IN" sz="1600" dirty="0">
              <a:solidFill>
                <a:schemeClr val="tx1"/>
              </a:solidFill>
              <a:latin typeface="Agency FB" panose="020B0503020202020204" pitchFamily="34" charset="0"/>
            </a:endParaRPr>
          </a:p>
        </p:txBody>
      </p:sp>
    </p:spTree>
    <p:extLst>
      <p:ext uri="{BB962C8B-B14F-4D97-AF65-F5344CB8AC3E}">
        <p14:creationId xmlns:p14="http://schemas.microsoft.com/office/powerpoint/2010/main" val="340986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D3021-F3A1-5A44-7FF3-2CF73B74574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AD7DA89-5441-F91D-595B-2510EEB166F3}"/>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sp>
        <p:nvSpPr>
          <p:cNvPr id="3" name="Title 1">
            <a:extLst>
              <a:ext uri="{FF2B5EF4-FFF2-40B4-BE49-F238E27FC236}">
                <a16:creationId xmlns:a16="http://schemas.microsoft.com/office/drawing/2014/main" id="{E2E1B78E-21B5-7E0F-FBED-B43C74D5DDC1}"/>
              </a:ext>
            </a:extLst>
          </p:cNvPr>
          <p:cNvSpPr txBox="1">
            <a:spLocks/>
          </p:cNvSpPr>
          <p:nvPr/>
        </p:nvSpPr>
        <p:spPr>
          <a:xfrm>
            <a:off x="6425382" y="949895"/>
            <a:ext cx="3775588" cy="3445125"/>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endParaRPr lang="en-US" sz="6000" b="1" i="1"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endParaRPr>
          </a:p>
          <a:p>
            <a:pPr algn="ctr"/>
            <a:r>
              <a:rPr lang="en-US" sz="6000" b="1" i="1"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rPr>
              <a:t>Xception</a:t>
            </a:r>
          </a:p>
          <a:p>
            <a:pPr algn="ctr"/>
            <a:r>
              <a:rPr lang="en-US" sz="6000" b="1" i="1"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rPr>
              <a:t>Model</a:t>
            </a:r>
          </a:p>
          <a:p>
            <a:pPr algn="ctr"/>
            <a:r>
              <a:rPr lang="en-US" sz="6000" b="1" i="1"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rPr>
              <a:t>analysis</a:t>
            </a:r>
          </a:p>
        </p:txBody>
      </p:sp>
      <p:pic>
        <p:nvPicPr>
          <p:cNvPr id="21506" name="Picture 2">
            <a:extLst>
              <a:ext uri="{FF2B5EF4-FFF2-40B4-BE49-F238E27FC236}">
                <a16:creationId xmlns:a16="http://schemas.microsoft.com/office/drawing/2014/main" id="{29B11729-6BE9-CE5A-FEF8-0011036446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7463"/>
          <a:stretch/>
        </p:blipFill>
        <p:spPr bwMode="auto">
          <a:xfrm>
            <a:off x="-158274" y="363793"/>
            <a:ext cx="5924894" cy="5702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80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5C8B3A-C6E2-C997-B135-296F50876EFD}"/>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pic>
        <p:nvPicPr>
          <p:cNvPr id="6" name="Picture 5">
            <a:extLst>
              <a:ext uri="{FF2B5EF4-FFF2-40B4-BE49-F238E27FC236}">
                <a16:creationId xmlns:a16="http://schemas.microsoft.com/office/drawing/2014/main" id="{F0EFB7ED-1E46-4A52-8160-AAC4BB1B98CA}"/>
              </a:ext>
            </a:extLst>
          </p:cNvPr>
          <p:cNvPicPr>
            <a:picLocks noChangeAspect="1"/>
          </p:cNvPicPr>
          <p:nvPr/>
        </p:nvPicPr>
        <p:blipFill>
          <a:blip r:embed="rId2"/>
          <a:stretch>
            <a:fillRect/>
          </a:stretch>
        </p:blipFill>
        <p:spPr>
          <a:xfrm>
            <a:off x="3569108" y="754201"/>
            <a:ext cx="8180439" cy="5312302"/>
          </a:xfrm>
          <a:prstGeom prst="rect">
            <a:avLst/>
          </a:prstGeom>
        </p:spPr>
      </p:pic>
    </p:spTree>
    <p:extLst>
      <p:ext uri="{BB962C8B-B14F-4D97-AF65-F5344CB8AC3E}">
        <p14:creationId xmlns:p14="http://schemas.microsoft.com/office/powerpoint/2010/main" val="2062497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92C9E-29C0-1765-0475-868E70B89D3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5198EB-D5BD-669F-4294-05F1DC9C1BAD}"/>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pic>
        <p:nvPicPr>
          <p:cNvPr id="3" name="Picture 2">
            <a:extLst>
              <a:ext uri="{FF2B5EF4-FFF2-40B4-BE49-F238E27FC236}">
                <a16:creationId xmlns:a16="http://schemas.microsoft.com/office/drawing/2014/main" id="{DC6EDBA6-DE55-2FA3-D47C-C2543B080CEF}"/>
              </a:ext>
            </a:extLst>
          </p:cNvPr>
          <p:cNvPicPr>
            <a:picLocks noChangeAspect="1"/>
          </p:cNvPicPr>
          <p:nvPr/>
        </p:nvPicPr>
        <p:blipFill>
          <a:blip r:embed="rId2"/>
          <a:stretch>
            <a:fillRect/>
          </a:stretch>
        </p:blipFill>
        <p:spPr>
          <a:xfrm>
            <a:off x="3656783" y="775217"/>
            <a:ext cx="7974777" cy="5291286"/>
          </a:xfrm>
          <a:prstGeom prst="rect">
            <a:avLst/>
          </a:prstGeom>
        </p:spPr>
      </p:pic>
    </p:spTree>
    <p:extLst>
      <p:ext uri="{BB962C8B-B14F-4D97-AF65-F5344CB8AC3E}">
        <p14:creationId xmlns:p14="http://schemas.microsoft.com/office/powerpoint/2010/main" val="1191082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5F3A8-27B3-60D8-F2B1-CDBC641B04E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8E92111-84F2-CB11-770D-6927EBBBAB90}"/>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pic>
        <p:nvPicPr>
          <p:cNvPr id="23556" name="Picture 4">
            <a:extLst>
              <a:ext uri="{FF2B5EF4-FFF2-40B4-BE49-F238E27FC236}">
                <a16:creationId xmlns:a16="http://schemas.microsoft.com/office/drawing/2014/main" id="{BDF1DEEE-E4B6-6F03-FA38-8E513CBED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580" y="806245"/>
            <a:ext cx="8172143" cy="5260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192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EB8FD-CD25-CE6A-3BCA-B90F5F0CBBA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6AF917C-D196-539A-34F0-50979D70DA64}"/>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pic>
        <p:nvPicPr>
          <p:cNvPr id="23554" name="Picture 2">
            <a:extLst>
              <a:ext uri="{FF2B5EF4-FFF2-40B4-BE49-F238E27FC236}">
                <a16:creationId xmlns:a16="http://schemas.microsoft.com/office/drawing/2014/main" id="{211E208F-F2CC-F235-B005-8FFAC27C8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103" y="825910"/>
            <a:ext cx="8141110" cy="5240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138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2F32BF-73AB-4631-FEB0-68E4A7A53190}"/>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sp>
        <p:nvSpPr>
          <p:cNvPr id="3" name="Title 1">
            <a:extLst>
              <a:ext uri="{FF2B5EF4-FFF2-40B4-BE49-F238E27FC236}">
                <a16:creationId xmlns:a16="http://schemas.microsoft.com/office/drawing/2014/main" id="{D10D4489-5142-4778-997F-876EBF9B9D43}"/>
              </a:ext>
            </a:extLst>
          </p:cNvPr>
          <p:cNvSpPr txBox="1">
            <a:spLocks/>
          </p:cNvSpPr>
          <p:nvPr/>
        </p:nvSpPr>
        <p:spPr>
          <a:xfrm>
            <a:off x="0" y="0"/>
            <a:ext cx="12191999" cy="791497"/>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5400" b="1" i="1"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rPr>
              <a:t>Confusion Matrix Analysis</a:t>
            </a:r>
          </a:p>
        </p:txBody>
      </p:sp>
      <p:pic>
        <p:nvPicPr>
          <p:cNvPr id="26626" name="Picture 2">
            <a:extLst>
              <a:ext uri="{FF2B5EF4-FFF2-40B4-BE49-F238E27FC236}">
                <a16:creationId xmlns:a16="http://schemas.microsoft.com/office/drawing/2014/main" id="{B40ADD55-6024-044E-E646-2E8FEECC09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09777"/>
            <a:ext cx="5133975" cy="525672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
            <a:extLst>
              <a:ext uri="{FF2B5EF4-FFF2-40B4-BE49-F238E27FC236}">
                <a16:creationId xmlns:a16="http://schemas.microsoft.com/office/drawing/2014/main" id="{C7D2735F-6979-2728-37FA-D401D4430E22}"/>
              </a:ext>
            </a:extLst>
          </p:cNvPr>
          <p:cNvSpPr txBox="1">
            <a:spLocks/>
          </p:cNvSpPr>
          <p:nvPr/>
        </p:nvSpPr>
        <p:spPr>
          <a:xfrm>
            <a:off x="5204487" y="809777"/>
            <a:ext cx="6840029" cy="5238446"/>
          </a:xfrm>
          <a:prstGeom prst="rect">
            <a:avLst/>
          </a:prstGeom>
        </p:spPr>
        <p:txBody>
          <a:bodyPr>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800" dirty="0">
                <a:latin typeface="Agency FB" panose="020B0503020202020204" pitchFamily="34" charset="0"/>
              </a:rPr>
              <a:t>The confusion matrix presented indicates perfect model performance for binary classification (Real vs. Fake). Here’s the detailed analysis:</a:t>
            </a:r>
          </a:p>
          <a:p>
            <a:pPr>
              <a:buFont typeface="+mj-lt"/>
              <a:buAutoNum type="arabicPeriod"/>
            </a:pPr>
            <a:r>
              <a:rPr lang="en-US" sz="1800" b="1" dirty="0">
                <a:latin typeface="Agency FB" panose="020B0503020202020204" pitchFamily="34" charset="0"/>
              </a:rPr>
              <a:t>True Positives (Real correctly classified):</a:t>
            </a:r>
            <a:r>
              <a:rPr lang="en-US" sz="1800" dirty="0">
                <a:latin typeface="Agency FB" panose="020B0503020202020204" pitchFamily="34" charset="0"/>
              </a:rPr>
              <a:t> </a:t>
            </a:r>
            <a:r>
              <a:rPr lang="en-US" sz="1800" b="1" dirty="0">
                <a:latin typeface="Agency FB" panose="020B0503020202020204" pitchFamily="34" charset="0"/>
              </a:rPr>
              <a:t>274</a:t>
            </a:r>
            <a:endParaRPr lang="en-US" sz="1800" dirty="0">
              <a:latin typeface="Agency FB" panose="020B0503020202020204" pitchFamily="34" charset="0"/>
            </a:endParaRPr>
          </a:p>
          <a:p>
            <a:pPr marL="742950" lvl="1" indent="-285750">
              <a:buFont typeface="+mj-lt"/>
              <a:buAutoNum type="arabicPeriod"/>
            </a:pPr>
            <a:r>
              <a:rPr lang="en-US" dirty="0">
                <a:latin typeface="Agency FB" panose="020B0503020202020204" pitchFamily="34" charset="0"/>
              </a:rPr>
              <a:t>The model successfully identified all 274 "Real" samples.</a:t>
            </a:r>
          </a:p>
          <a:p>
            <a:pPr>
              <a:buFont typeface="+mj-lt"/>
              <a:buAutoNum type="arabicPeriod"/>
            </a:pPr>
            <a:r>
              <a:rPr lang="en-US" sz="1800" b="1" dirty="0">
                <a:latin typeface="Agency FB" panose="020B0503020202020204" pitchFamily="34" charset="0"/>
              </a:rPr>
              <a:t>True Negatives (Fake correctly classified):</a:t>
            </a:r>
            <a:r>
              <a:rPr lang="en-US" sz="1800" dirty="0">
                <a:latin typeface="Agency FB" panose="020B0503020202020204" pitchFamily="34" charset="0"/>
              </a:rPr>
              <a:t> </a:t>
            </a:r>
            <a:r>
              <a:rPr lang="en-US" sz="1800" b="1" dirty="0">
                <a:latin typeface="Agency FB" panose="020B0503020202020204" pitchFamily="34" charset="0"/>
              </a:rPr>
              <a:t>270</a:t>
            </a:r>
            <a:endParaRPr lang="en-US" sz="1800" dirty="0">
              <a:latin typeface="Agency FB" panose="020B0503020202020204" pitchFamily="34" charset="0"/>
            </a:endParaRPr>
          </a:p>
          <a:p>
            <a:pPr marL="742950" lvl="1" indent="-285750">
              <a:buFont typeface="+mj-lt"/>
              <a:buAutoNum type="arabicPeriod"/>
            </a:pPr>
            <a:r>
              <a:rPr lang="en-US" dirty="0">
                <a:latin typeface="Agency FB" panose="020B0503020202020204" pitchFamily="34" charset="0"/>
              </a:rPr>
              <a:t>All 270 "Fake" samples were correctly predicted.</a:t>
            </a:r>
          </a:p>
          <a:p>
            <a:pPr>
              <a:buFont typeface="+mj-lt"/>
              <a:buAutoNum type="arabicPeriod"/>
            </a:pPr>
            <a:r>
              <a:rPr lang="en-US" sz="1800" b="1" dirty="0">
                <a:latin typeface="Agency FB" panose="020B0503020202020204" pitchFamily="34" charset="0"/>
              </a:rPr>
              <a:t>False Positives (Incorrectly classified as Fake):</a:t>
            </a:r>
            <a:r>
              <a:rPr lang="en-US" sz="1800" dirty="0">
                <a:latin typeface="Agency FB" panose="020B0503020202020204" pitchFamily="34" charset="0"/>
              </a:rPr>
              <a:t> </a:t>
            </a:r>
            <a:r>
              <a:rPr lang="en-US" sz="1800" b="1" dirty="0">
                <a:latin typeface="Agency FB" panose="020B0503020202020204" pitchFamily="34" charset="0"/>
              </a:rPr>
              <a:t>0</a:t>
            </a:r>
            <a:endParaRPr lang="en-US" sz="1800" dirty="0">
              <a:latin typeface="Agency FB" panose="020B0503020202020204" pitchFamily="34" charset="0"/>
            </a:endParaRPr>
          </a:p>
          <a:p>
            <a:pPr marL="742950" lvl="1" indent="-285750">
              <a:buFont typeface="+mj-lt"/>
              <a:buAutoNum type="arabicPeriod"/>
            </a:pPr>
            <a:r>
              <a:rPr lang="en-US" dirty="0">
                <a:latin typeface="Agency FB" panose="020B0503020202020204" pitchFamily="34" charset="0"/>
              </a:rPr>
              <a:t>No Real samples were misclassified as Fake.</a:t>
            </a:r>
          </a:p>
          <a:p>
            <a:pPr>
              <a:buFont typeface="+mj-lt"/>
              <a:buAutoNum type="arabicPeriod"/>
            </a:pPr>
            <a:r>
              <a:rPr lang="en-US" sz="1800" b="1" dirty="0">
                <a:latin typeface="Agency FB" panose="020B0503020202020204" pitchFamily="34" charset="0"/>
              </a:rPr>
              <a:t>False Negatives (Incorrectly classified as Real):</a:t>
            </a:r>
            <a:r>
              <a:rPr lang="en-US" sz="1800" dirty="0">
                <a:latin typeface="Agency FB" panose="020B0503020202020204" pitchFamily="34" charset="0"/>
              </a:rPr>
              <a:t> </a:t>
            </a:r>
            <a:r>
              <a:rPr lang="en-US" sz="1800" b="1" dirty="0">
                <a:latin typeface="Agency FB" panose="020B0503020202020204" pitchFamily="34" charset="0"/>
              </a:rPr>
              <a:t>0</a:t>
            </a:r>
            <a:endParaRPr lang="en-US" sz="1800" dirty="0">
              <a:latin typeface="Agency FB" panose="020B0503020202020204" pitchFamily="34" charset="0"/>
            </a:endParaRPr>
          </a:p>
          <a:p>
            <a:pPr marL="742950" lvl="1" indent="-285750">
              <a:buFont typeface="+mj-lt"/>
              <a:buAutoNum type="arabicPeriod"/>
            </a:pPr>
            <a:r>
              <a:rPr lang="en-US" dirty="0">
                <a:latin typeface="Agency FB" panose="020B0503020202020204" pitchFamily="34" charset="0"/>
              </a:rPr>
              <a:t>No Fake samples were misclassified as Real.</a:t>
            </a:r>
          </a:p>
          <a:p>
            <a:r>
              <a:rPr lang="en-US" sz="1800" b="1" dirty="0">
                <a:latin typeface="Agency FB" panose="020B0503020202020204" pitchFamily="34" charset="0"/>
              </a:rPr>
              <a:t>Key Observations:</a:t>
            </a:r>
          </a:p>
          <a:p>
            <a:pPr>
              <a:buFont typeface="Arial" panose="020B0604020202020204" pitchFamily="34" charset="0"/>
              <a:buChar char="•"/>
            </a:pPr>
            <a:r>
              <a:rPr lang="en-US" sz="1800" dirty="0">
                <a:latin typeface="Agency FB" panose="020B0503020202020204" pitchFamily="34" charset="0"/>
              </a:rPr>
              <a:t>The confusion matrix demonstrates </a:t>
            </a:r>
            <a:r>
              <a:rPr lang="en-US" sz="1800" b="1" dirty="0">
                <a:latin typeface="Agency FB" panose="020B0503020202020204" pitchFamily="34" charset="0"/>
              </a:rPr>
              <a:t>100% accuracy</a:t>
            </a:r>
            <a:r>
              <a:rPr lang="en-US" sz="1800" dirty="0">
                <a:latin typeface="Agency FB" panose="020B0503020202020204" pitchFamily="34" charset="0"/>
              </a:rPr>
              <a:t> with no misclassifications.</a:t>
            </a:r>
          </a:p>
          <a:p>
            <a:pPr>
              <a:buFont typeface="Arial" panose="020B0604020202020204" pitchFamily="34" charset="0"/>
              <a:buChar char="•"/>
            </a:pPr>
            <a:r>
              <a:rPr lang="en-US" sz="1800" dirty="0">
                <a:latin typeface="Agency FB" panose="020B0503020202020204" pitchFamily="34" charset="0"/>
              </a:rPr>
              <a:t>Both classes, Real and Fake, were perfectly identified by the model.</a:t>
            </a:r>
          </a:p>
          <a:p>
            <a:pPr>
              <a:buFont typeface="Arial" panose="020B0604020202020204" pitchFamily="34" charset="0"/>
              <a:buChar char="•"/>
            </a:pPr>
            <a:r>
              <a:rPr lang="en-US" sz="1800" dirty="0">
                <a:latin typeface="Agency FB" panose="020B0503020202020204" pitchFamily="34" charset="0"/>
              </a:rPr>
              <a:t>This exceptional performance suggests the model has learned the distinguishing features between Real and Fake data very effectively.</a:t>
            </a:r>
          </a:p>
          <a:p>
            <a:endParaRPr lang="en-IN" sz="1800" dirty="0">
              <a:latin typeface="Agency FB" panose="020B0503020202020204" pitchFamily="34" charset="0"/>
            </a:endParaRPr>
          </a:p>
        </p:txBody>
      </p:sp>
    </p:spTree>
    <p:extLst>
      <p:ext uri="{BB962C8B-B14F-4D97-AF65-F5344CB8AC3E}">
        <p14:creationId xmlns:p14="http://schemas.microsoft.com/office/powerpoint/2010/main" val="3883995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BF0FF-0A3D-5330-ED7C-186CD85FB37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9A11336-9C16-D898-E61A-1900E034AE65}"/>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pic>
        <p:nvPicPr>
          <p:cNvPr id="20482" name="Picture 2">
            <a:extLst>
              <a:ext uri="{FF2B5EF4-FFF2-40B4-BE49-F238E27FC236}">
                <a16:creationId xmlns:a16="http://schemas.microsoft.com/office/drawing/2014/main" id="{2D221D99-478A-A1A9-9B54-E129927C6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9456" y="117987"/>
            <a:ext cx="6135329" cy="605667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55DD8253-EF8A-BE8A-0277-18390EAB3EF3}"/>
              </a:ext>
            </a:extLst>
          </p:cNvPr>
          <p:cNvSpPr txBox="1">
            <a:spLocks/>
          </p:cNvSpPr>
          <p:nvPr/>
        </p:nvSpPr>
        <p:spPr>
          <a:xfrm>
            <a:off x="4798141" y="2405069"/>
            <a:ext cx="3775588" cy="3445125"/>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endParaRPr lang="en-US" sz="6000" b="1" i="1"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endParaRPr>
          </a:p>
          <a:p>
            <a:pPr algn="ctr"/>
            <a:r>
              <a:rPr lang="en-US" sz="6000" b="1" i="1"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rPr>
              <a:t>ESP32</a:t>
            </a:r>
          </a:p>
          <a:p>
            <a:pPr algn="ctr"/>
            <a:r>
              <a:rPr lang="en-US" sz="6000" b="1" i="1"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rPr>
              <a:t>Camera</a:t>
            </a:r>
          </a:p>
          <a:p>
            <a:pPr algn="ctr"/>
            <a:r>
              <a:rPr lang="en-US" sz="6000" b="1" i="1"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rPr>
              <a:t>analysis</a:t>
            </a:r>
          </a:p>
        </p:txBody>
      </p:sp>
    </p:spTree>
    <p:extLst>
      <p:ext uri="{BB962C8B-B14F-4D97-AF65-F5344CB8AC3E}">
        <p14:creationId xmlns:p14="http://schemas.microsoft.com/office/powerpoint/2010/main" val="2707712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60033C-A0B5-5275-9BAF-38A3DB825EB0}"/>
              </a:ext>
            </a:extLst>
          </p:cNvPr>
          <p:cNvSpPr>
            <a:spLocks noGrp="1"/>
          </p:cNvSpPr>
          <p:nvPr>
            <p:ph type="body" idx="1"/>
          </p:nvPr>
        </p:nvSpPr>
        <p:spPr>
          <a:xfrm>
            <a:off x="3915696" y="1036959"/>
            <a:ext cx="7315200" cy="4829900"/>
          </a:xfrm>
        </p:spPr>
        <p:txBody>
          <a:bodyPr>
            <a:normAutofit fontScale="92500" lnSpcReduction="10000"/>
          </a:bodyPr>
          <a:lstStyle/>
          <a:p>
            <a:pPr algn="just"/>
            <a:r>
              <a:rPr lang="en-US" sz="3200" dirty="0">
                <a:latin typeface="Agency FB" panose="020B0503020202020204" pitchFamily="34" charset="0"/>
              </a:rPr>
              <a:t>The ESP32-CAM can be used in projects aimed at detecting fake Indian currency by leveraging its camera capabilities for real-time image capture and processing. By integrating the ESP32-CAM with a machine learning model, such as the Xception model used in the Fake Indian Currency Detection project, the camera can capture high-resolution images of currency notes. These images can then be processed to detect authenticity by comparing features like security marks, patterns, and watermarks. The ESP32-CAM's Wi-Fi connectivity allows the processed results to be sent to a server or mobile device for verification, aiding in counterfeit currency detection in real time.</a:t>
            </a:r>
            <a:endParaRPr lang="en-IN" sz="3200" dirty="0">
              <a:latin typeface="Agency FB" panose="020B0503020202020204" pitchFamily="34" charset="0"/>
            </a:endParaRPr>
          </a:p>
        </p:txBody>
      </p:sp>
      <p:sp>
        <p:nvSpPr>
          <p:cNvPr id="4" name="Rectangle 3">
            <a:extLst>
              <a:ext uri="{FF2B5EF4-FFF2-40B4-BE49-F238E27FC236}">
                <a16:creationId xmlns:a16="http://schemas.microsoft.com/office/drawing/2014/main" id="{CAB1B70B-4D01-F1B8-2A40-8D31560A6184}"/>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pic>
        <p:nvPicPr>
          <p:cNvPr id="27650" name="Picture 2">
            <a:extLst>
              <a:ext uri="{FF2B5EF4-FFF2-40B4-BE49-F238E27FC236}">
                <a16:creationId xmlns:a16="http://schemas.microsoft.com/office/drawing/2014/main" id="{FF47E4B6-5E30-FA17-1E4C-0693D00A2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943944">
            <a:off x="-481781" y="1891012"/>
            <a:ext cx="4395019" cy="3517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901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28760-6E46-C492-BDFD-632A3069544A}"/>
              </a:ext>
            </a:extLst>
          </p:cNvPr>
          <p:cNvSpPr>
            <a:spLocks noGrp="1"/>
          </p:cNvSpPr>
          <p:nvPr>
            <p:ph type="title"/>
          </p:nvPr>
        </p:nvSpPr>
        <p:spPr>
          <a:xfrm>
            <a:off x="0" y="1123837"/>
            <a:ext cx="3411793" cy="4601183"/>
          </a:xfrm>
        </p:spPr>
        <p:txBody>
          <a:bodyPr>
            <a:normAutofit/>
          </a:bodyPr>
          <a:lstStyle/>
          <a:p>
            <a:pPr algn="ctr"/>
            <a:r>
              <a:rPr lang="en-US" sz="4400" b="1" dirty="0">
                <a:effectLst>
                  <a:outerShdw blurRad="38100" dist="38100" dir="2700000" algn="tl">
                    <a:srgbClr val="000000">
                      <a:alpha val="43137"/>
                    </a:srgbClr>
                  </a:outerShdw>
                </a:effectLst>
                <a:latin typeface="Algerian" panose="04020705040A02060702" pitchFamily="82" charset="0"/>
              </a:rPr>
              <a:t>Problem </a:t>
            </a:r>
            <a:br>
              <a:rPr lang="en-US" sz="4400" b="1" dirty="0">
                <a:effectLst>
                  <a:outerShdw blurRad="38100" dist="38100" dir="2700000" algn="tl">
                    <a:srgbClr val="000000">
                      <a:alpha val="43137"/>
                    </a:srgbClr>
                  </a:outerShdw>
                </a:effectLst>
                <a:latin typeface="Algerian" panose="04020705040A02060702" pitchFamily="82" charset="0"/>
              </a:rPr>
            </a:br>
            <a:r>
              <a:rPr lang="en-US" sz="4400" b="1" dirty="0">
                <a:effectLst>
                  <a:outerShdw blurRad="38100" dist="38100" dir="2700000" algn="tl">
                    <a:srgbClr val="000000">
                      <a:alpha val="43137"/>
                    </a:srgbClr>
                  </a:outerShdw>
                </a:effectLst>
                <a:latin typeface="Algerian" panose="04020705040A02060702" pitchFamily="82" charset="0"/>
              </a:rPr>
              <a:t>Statement</a:t>
            </a:r>
            <a:endParaRPr lang="en-IN" sz="4400" b="1" dirty="0">
              <a:effectLst>
                <a:outerShdw blurRad="38100" dist="38100" dir="2700000" algn="tl">
                  <a:srgbClr val="000000">
                    <a:alpha val="43137"/>
                  </a:srgbClr>
                </a:outerShdw>
              </a:effectLst>
              <a:latin typeface="Algerian" panose="04020705040A02060702" pitchFamily="82" charset="0"/>
            </a:endParaRPr>
          </a:p>
        </p:txBody>
      </p:sp>
      <p:sp>
        <p:nvSpPr>
          <p:cNvPr id="3" name="Content Placeholder 2">
            <a:extLst>
              <a:ext uri="{FF2B5EF4-FFF2-40B4-BE49-F238E27FC236}">
                <a16:creationId xmlns:a16="http://schemas.microsoft.com/office/drawing/2014/main" id="{36535CEE-E567-565C-55AB-849A82C5CFCB}"/>
              </a:ext>
            </a:extLst>
          </p:cNvPr>
          <p:cNvSpPr>
            <a:spLocks noGrp="1"/>
          </p:cNvSpPr>
          <p:nvPr>
            <p:ph idx="1"/>
          </p:nvPr>
        </p:nvSpPr>
        <p:spPr/>
        <p:txBody>
          <a:bodyPr>
            <a:normAutofit lnSpcReduction="10000"/>
          </a:bodyPr>
          <a:lstStyle/>
          <a:p>
            <a:pPr marL="0" indent="0">
              <a:buNone/>
            </a:pPr>
            <a:r>
              <a:rPr lang="en-IN" sz="2800" dirty="0">
                <a:effectLst/>
                <a:latin typeface="Agency FB" panose="020B0503020202020204" pitchFamily="34" charset="0"/>
                <a:ea typeface="Aptos" panose="020B0004020202020204" pitchFamily="34" charset="0"/>
                <a:cs typeface="Times New Roman" panose="02020603050405020304" pitchFamily="18" charset="0"/>
              </a:rPr>
              <a:t>Money drives economic activities like manufacturing,                                                           circulation and consumption, making it essential in today's society.</a:t>
            </a:r>
          </a:p>
          <a:p>
            <a:pPr marL="0" indent="0" algn="l">
              <a:buNone/>
            </a:pPr>
            <a:r>
              <a:rPr lang="en-IN" sz="2800" dirty="0">
                <a:effectLst/>
                <a:latin typeface="Agency FB" panose="020B0503020202020204" pitchFamily="34" charset="0"/>
                <a:ea typeface="Aptos" panose="020B0004020202020204" pitchFamily="34" charset="0"/>
                <a:cs typeface="Times New Roman" panose="02020603050405020304" pitchFamily="18" charset="0"/>
              </a:rPr>
              <a:t>However, counterfeit currency is a growing threat, harming everyday people and shrinking the economy.</a:t>
            </a:r>
          </a:p>
          <a:p>
            <a:pPr marL="0" indent="0" algn="l">
              <a:buNone/>
            </a:pPr>
            <a:r>
              <a:rPr lang="en-IN" sz="2800" dirty="0">
                <a:effectLst/>
                <a:latin typeface="Agency FB" panose="020B0503020202020204" pitchFamily="34" charset="0"/>
                <a:ea typeface="Aptos" panose="020B0004020202020204" pitchFamily="34" charset="0"/>
                <a:cs typeface="Times New Roman" panose="02020603050405020304" pitchFamily="18" charset="0"/>
              </a:rPr>
              <a:t>Counterfeit notes, especially in Rs. 500 and Rs. 1,000 denominations, are hard to detect, affecting transactions at every level. Globally, the issue is a concern</a:t>
            </a:r>
            <a:r>
              <a:rPr lang="en-IN" sz="2800" dirty="0">
                <a:latin typeface="Agency FB" panose="020B0503020202020204" pitchFamily="34" charset="0"/>
                <a:ea typeface="Aptos" panose="020B0004020202020204" pitchFamily="34" charset="0"/>
                <a:cs typeface="Times New Roman" panose="02020603050405020304" pitchFamily="18" charset="0"/>
              </a:rPr>
              <a:t>.</a:t>
            </a:r>
          </a:p>
          <a:p>
            <a:pPr marL="0" indent="0" algn="l">
              <a:buNone/>
            </a:pPr>
            <a:r>
              <a:rPr lang="en-IN" sz="2800" dirty="0">
                <a:effectLst/>
                <a:latin typeface="Agency FB" panose="020B0503020202020204" pitchFamily="34" charset="0"/>
                <a:ea typeface="Aptos" panose="020B0004020202020204" pitchFamily="34" charset="0"/>
                <a:cs typeface="Times New Roman" panose="02020603050405020304" pitchFamily="18" charset="0"/>
              </a:rPr>
              <a:t>In India, fraud cost banks Rs. 16,789 crores in one year, and counterfeit notes have surged, with a significant rise reported in Rs. 500 (101.9%) and Rs. 2,000 (54.6%) notes, according to the RBI's 2021–22 report.</a:t>
            </a:r>
            <a:endParaRPr lang="en-IN" sz="2800" dirty="0">
              <a:latin typeface="Agency FB" panose="020B0503020202020204" pitchFamily="34" charset="0"/>
            </a:endParaRPr>
          </a:p>
        </p:txBody>
      </p:sp>
      <p:sp>
        <p:nvSpPr>
          <p:cNvPr id="5" name="Rectangle 4">
            <a:extLst>
              <a:ext uri="{FF2B5EF4-FFF2-40B4-BE49-F238E27FC236}">
                <a16:creationId xmlns:a16="http://schemas.microsoft.com/office/drawing/2014/main" id="{148D6071-8F27-8C63-C1FD-4A15CFFB6CB7}"/>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spTree>
    <p:extLst>
      <p:ext uri="{BB962C8B-B14F-4D97-AF65-F5344CB8AC3E}">
        <p14:creationId xmlns:p14="http://schemas.microsoft.com/office/powerpoint/2010/main" val="974044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A23D05-927A-594C-8075-AC76626824EB}"/>
              </a:ext>
            </a:extLst>
          </p:cNvPr>
          <p:cNvSpPr>
            <a:spLocks noGrp="1"/>
          </p:cNvSpPr>
          <p:nvPr>
            <p:ph type="body" idx="1"/>
          </p:nvPr>
        </p:nvSpPr>
        <p:spPr/>
        <p:txBody>
          <a:bodyPr/>
          <a:lstStyle/>
          <a:p>
            <a:endParaRPr lang="en-IN" dirty="0"/>
          </a:p>
        </p:txBody>
      </p:sp>
      <p:sp>
        <p:nvSpPr>
          <p:cNvPr id="4" name="Rectangle 3">
            <a:extLst>
              <a:ext uri="{FF2B5EF4-FFF2-40B4-BE49-F238E27FC236}">
                <a16:creationId xmlns:a16="http://schemas.microsoft.com/office/drawing/2014/main" id="{B64A1541-C3FC-7A09-D573-031939A37BD8}"/>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graphicFrame>
        <p:nvGraphicFramePr>
          <p:cNvPr id="5" name="Diagram 4">
            <a:extLst>
              <a:ext uri="{FF2B5EF4-FFF2-40B4-BE49-F238E27FC236}">
                <a16:creationId xmlns:a16="http://schemas.microsoft.com/office/drawing/2014/main" id="{E910CD51-C007-A84A-B2A0-14FA5C44A37A}"/>
              </a:ext>
            </a:extLst>
          </p:cNvPr>
          <p:cNvGraphicFramePr/>
          <p:nvPr>
            <p:extLst>
              <p:ext uri="{D42A27DB-BD31-4B8C-83A1-F6EECF244321}">
                <p14:modId xmlns:p14="http://schemas.microsoft.com/office/powerpoint/2010/main" val="221857535"/>
              </p:ext>
            </p:extLst>
          </p:nvPr>
        </p:nvGraphicFramePr>
        <p:xfrm>
          <a:off x="3673988" y="776748"/>
          <a:ext cx="8128000" cy="5214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8400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4F8812-C7A7-7BE1-3CF7-BF60FB22D43A}"/>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pic>
        <p:nvPicPr>
          <p:cNvPr id="4" name="Picture 3">
            <a:extLst>
              <a:ext uri="{FF2B5EF4-FFF2-40B4-BE49-F238E27FC236}">
                <a16:creationId xmlns:a16="http://schemas.microsoft.com/office/drawing/2014/main" id="{AF787683-CEE5-C5D2-AB67-C40F4E406190}"/>
              </a:ext>
            </a:extLst>
          </p:cNvPr>
          <p:cNvPicPr>
            <a:picLocks noChangeAspect="1"/>
          </p:cNvPicPr>
          <p:nvPr/>
        </p:nvPicPr>
        <p:blipFill>
          <a:blip r:embed="rId2"/>
          <a:stretch>
            <a:fillRect/>
          </a:stretch>
        </p:blipFill>
        <p:spPr>
          <a:xfrm>
            <a:off x="1" y="-1"/>
            <a:ext cx="12191999" cy="6066503"/>
          </a:xfrm>
          <a:prstGeom prst="rect">
            <a:avLst/>
          </a:prstGeom>
        </p:spPr>
      </p:pic>
    </p:spTree>
    <p:extLst>
      <p:ext uri="{BB962C8B-B14F-4D97-AF65-F5344CB8AC3E}">
        <p14:creationId xmlns:p14="http://schemas.microsoft.com/office/powerpoint/2010/main" val="3987985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93B958-7ABC-7B60-0DE2-C28E426E1B35}"/>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pic>
        <p:nvPicPr>
          <p:cNvPr id="30722" name="Picture 2">
            <a:extLst>
              <a:ext uri="{FF2B5EF4-FFF2-40B4-BE49-F238E27FC236}">
                <a16:creationId xmlns:a16="http://schemas.microsoft.com/office/drawing/2014/main" id="{5D5F1A27-8485-8E9C-A110-AC2073B40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029" y="0"/>
            <a:ext cx="10151141" cy="2437938"/>
          </a:xfrm>
          <a:prstGeom prst="rect">
            <a:avLst/>
          </a:prstGeom>
          <a:noFill/>
          <a:extLst>
            <a:ext uri="{909E8E84-426E-40DD-AFC4-6F175D3DCCD1}">
              <a14:hiddenFill xmlns:a14="http://schemas.microsoft.com/office/drawing/2010/main">
                <a:solidFill>
                  <a:srgbClr val="FFFFFF"/>
                </a:solidFill>
              </a14:hiddenFill>
            </a:ext>
          </a:extLst>
        </p:spPr>
      </p:pic>
      <p:sp>
        <p:nvSpPr>
          <p:cNvPr id="3" name="Flowchart: Connector 2">
            <a:extLst>
              <a:ext uri="{FF2B5EF4-FFF2-40B4-BE49-F238E27FC236}">
                <a16:creationId xmlns:a16="http://schemas.microsoft.com/office/drawing/2014/main" id="{68B71631-8D80-B81A-89D1-091B6A4D28B7}"/>
              </a:ext>
            </a:extLst>
          </p:cNvPr>
          <p:cNvSpPr/>
          <p:nvPr/>
        </p:nvSpPr>
        <p:spPr>
          <a:xfrm>
            <a:off x="433122" y="2792360"/>
            <a:ext cx="2526388" cy="2543159"/>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0724" name="Picture 4">
            <a:extLst>
              <a:ext uri="{FF2B5EF4-FFF2-40B4-BE49-F238E27FC236}">
                <a16:creationId xmlns:a16="http://schemas.microsoft.com/office/drawing/2014/main" id="{7CD24EEF-48FE-D94C-2FB9-216B2A8587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691" y="2839063"/>
            <a:ext cx="2383249" cy="2414677"/>
          </a:xfrm>
          <a:prstGeom prst="rect">
            <a:avLst/>
          </a:prstGeom>
          <a:noFill/>
          <a:extLst>
            <a:ext uri="{909E8E84-426E-40DD-AFC4-6F175D3DCCD1}">
              <a14:hiddenFill xmlns:a14="http://schemas.microsoft.com/office/drawing/2010/main">
                <a:solidFill>
                  <a:srgbClr val="FFFFFF"/>
                </a:solidFill>
              </a14:hiddenFill>
            </a:ext>
          </a:extLst>
        </p:spPr>
      </p:pic>
      <p:sp>
        <p:nvSpPr>
          <p:cNvPr id="4" name="Flowchart: Connector 3">
            <a:extLst>
              <a:ext uri="{FF2B5EF4-FFF2-40B4-BE49-F238E27FC236}">
                <a16:creationId xmlns:a16="http://schemas.microsoft.com/office/drawing/2014/main" id="{E742A65E-D096-D85C-CC0A-A060E622AA23}"/>
              </a:ext>
            </a:extLst>
          </p:cNvPr>
          <p:cNvSpPr/>
          <p:nvPr/>
        </p:nvSpPr>
        <p:spPr>
          <a:xfrm>
            <a:off x="4650157" y="2989006"/>
            <a:ext cx="2655212" cy="2346513"/>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0726" name="Picture 6">
            <a:extLst>
              <a:ext uri="{FF2B5EF4-FFF2-40B4-BE49-F238E27FC236}">
                <a16:creationId xmlns:a16="http://schemas.microsoft.com/office/drawing/2014/main" id="{6EDBA44B-1C31-C45F-0D32-7252FB5A0A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9193" y="2792360"/>
            <a:ext cx="4257139" cy="2437939"/>
          </a:xfrm>
          <a:prstGeom prst="rect">
            <a:avLst/>
          </a:prstGeom>
          <a:noFill/>
          <a:extLst>
            <a:ext uri="{909E8E84-426E-40DD-AFC4-6F175D3DCCD1}">
              <a14:hiddenFill xmlns:a14="http://schemas.microsoft.com/office/drawing/2010/main">
                <a:solidFill>
                  <a:srgbClr val="FFFFFF"/>
                </a:solidFill>
              </a14:hiddenFill>
            </a:ext>
          </a:extLst>
        </p:spPr>
      </p:pic>
      <p:pic>
        <p:nvPicPr>
          <p:cNvPr id="30728" name="Picture 8" descr="Mendeley Data | Data Management">
            <a:extLst>
              <a:ext uri="{FF2B5EF4-FFF2-40B4-BE49-F238E27FC236}">
                <a16:creationId xmlns:a16="http://schemas.microsoft.com/office/drawing/2014/main" id="{A93939F4-CCE5-A6C3-AFD3-016775D09D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3191" y="2943293"/>
            <a:ext cx="3047423" cy="2437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029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700D55-77B1-765E-D4BE-7937F8FFD3B4}"/>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pic>
        <p:nvPicPr>
          <p:cNvPr id="32770" name="Picture 2">
            <a:extLst>
              <a:ext uri="{FF2B5EF4-FFF2-40B4-BE49-F238E27FC236}">
                <a16:creationId xmlns:a16="http://schemas.microsoft.com/office/drawing/2014/main" id="{3360D374-1024-90D5-82F5-B1B77F95D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4547" y="1395872"/>
            <a:ext cx="8710676" cy="5260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478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285B8-EA9D-1DEE-8137-34636ED38586}"/>
              </a:ext>
            </a:extLst>
          </p:cNvPr>
          <p:cNvSpPr>
            <a:spLocks noGrp="1"/>
          </p:cNvSpPr>
          <p:nvPr>
            <p:ph type="title"/>
          </p:nvPr>
        </p:nvSpPr>
        <p:spPr>
          <a:xfrm>
            <a:off x="4172712" y="431224"/>
            <a:ext cx="7315200" cy="1230409"/>
          </a:xfrm>
        </p:spPr>
        <p:txBody>
          <a:bodyPr/>
          <a:lstStyle/>
          <a:p>
            <a:pPr algn="ctr"/>
            <a:r>
              <a:rPr lang="en-US" b="1" i="1" dirty="0">
                <a:effectLst>
                  <a:outerShdw blurRad="38100" dist="38100" dir="2700000" algn="tl">
                    <a:srgbClr val="000000">
                      <a:alpha val="43137"/>
                    </a:srgbClr>
                  </a:outerShdw>
                </a:effectLst>
                <a:latin typeface="Algerian" panose="04020705040A02060702" pitchFamily="82" charset="0"/>
              </a:rPr>
              <a:t>Our Agenda</a:t>
            </a:r>
            <a:endParaRPr lang="en-IN" b="1" i="1" dirty="0">
              <a:effectLst>
                <a:outerShdw blurRad="38100" dist="38100" dir="2700000" algn="tl">
                  <a:srgbClr val="000000">
                    <a:alpha val="43137"/>
                  </a:srgbClr>
                </a:outerShdw>
              </a:effectLst>
              <a:latin typeface="Algerian" panose="04020705040A02060702" pitchFamily="82" charset="0"/>
            </a:endParaRPr>
          </a:p>
        </p:txBody>
      </p:sp>
      <p:sp>
        <p:nvSpPr>
          <p:cNvPr id="4" name="Rectangle 1">
            <a:extLst>
              <a:ext uri="{FF2B5EF4-FFF2-40B4-BE49-F238E27FC236}">
                <a16:creationId xmlns:a16="http://schemas.microsoft.com/office/drawing/2014/main" id="{3620CCE3-C92F-0F46-AC0B-339E41ED24BE}"/>
              </a:ext>
            </a:extLst>
          </p:cNvPr>
          <p:cNvSpPr>
            <a:spLocks noGrp="1" noChangeArrowheads="1"/>
          </p:cNvSpPr>
          <p:nvPr>
            <p:ph type="body" idx="1"/>
          </p:nvPr>
        </p:nvSpPr>
        <p:spPr bwMode="auto">
          <a:xfrm>
            <a:off x="3820786" y="1741986"/>
            <a:ext cx="7972054"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gency FB" panose="020B0503020202020204" pitchFamily="34" charset="0"/>
              </a:rPr>
              <a:t>Improve Detection Efficiency:</a:t>
            </a:r>
            <a:r>
              <a:rPr kumimoji="0" lang="en-US" altLang="en-US" sz="2800" b="0" i="0" u="none" strike="noStrike" cap="none" normalizeH="0" baseline="0" dirty="0">
                <a:ln>
                  <a:noFill/>
                </a:ln>
                <a:solidFill>
                  <a:schemeClr val="tx1"/>
                </a:solidFill>
                <a:effectLst/>
                <a:latin typeface="Agency FB" panose="020B0503020202020204" pitchFamily="34" charset="0"/>
              </a:rPr>
              <a:t> By leveraging advanced image processing techniques to quickly identify counterfeit currency with high accuracy.</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gency FB" panose="020B0503020202020204" pitchFamily="34" charset="0"/>
              </a:rPr>
              <a:t>Support Real-Time Verification:</a:t>
            </a:r>
            <a:r>
              <a:rPr kumimoji="0" lang="en-US" altLang="en-US" sz="2800" b="0" i="0" u="none" strike="noStrike" cap="none" normalizeH="0" baseline="0" dirty="0">
                <a:ln>
                  <a:noFill/>
                </a:ln>
                <a:solidFill>
                  <a:schemeClr val="tx1"/>
                </a:solidFill>
                <a:effectLst/>
                <a:latin typeface="Agency FB" panose="020B0503020202020204" pitchFamily="34" charset="0"/>
              </a:rPr>
              <a:t> By analyzing key features such as</a:t>
            </a:r>
            <a:r>
              <a:rPr lang="en-US" altLang="en-US" sz="2800" dirty="0">
                <a:solidFill>
                  <a:schemeClr val="tx1"/>
                </a:solidFill>
                <a:latin typeface="Agency FB" panose="020B0503020202020204" pitchFamily="34" charset="0"/>
              </a:rPr>
              <a:t> </a:t>
            </a:r>
            <a:r>
              <a:rPr kumimoji="0" lang="en-US" altLang="en-US" sz="2800" b="0" i="0" u="none" strike="noStrike" cap="none" normalizeH="0" baseline="0" dirty="0">
                <a:ln>
                  <a:noFill/>
                </a:ln>
                <a:solidFill>
                  <a:schemeClr val="tx1"/>
                </a:solidFill>
                <a:effectLst/>
                <a:latin typeface="Agency FB" panose="020B0503020202020204" pitchFamily="34" charset="0"/>
              </a:rPr>
              <a:t>security threads, watermarks, and note patterns for instant detection of</a:t>
            </a:r>
            <a:r>
              <a:rPr lang="en-US" altLang="en-US" sz="2800" dirty="0">
                <a:solidFill>
                  <a:schemeClr val="tx1"/>
                </a:solidFill>
                <a:latin typeface="Agency FB" panose="020B0503020202020204" pitchFamily="34" charset="0"/>
              </a:rPr>
              <a:t> </a:t>
            </a:r>
            <a:r>
              <a:rPr kumimoji="0" lang="en-US" altLang="en-US" sz="2800" b="0" i="0" u="none" strike="noStrike" cap="none" normalizeH="0" baseline="0" dirty="0">
                <a:ln>
                  <a:noFill/>
                </a:ln>
                <a:solidFill>
                  <a:schemeClr val="tx1"/>
                </a:solidFill>
                <a:effectLst/>
                <a:latin typeface="Agency FB" panose="020B0503020202020204" pitchFamily="34" charset="0"/>
              </a:rPr>
              <a:t>fake notes.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gency FB" panose="020B0503020202020204" pitchFamily="34" charset="0"/>
              </a:rPr>
              <a:t>Enhance User Accessibility:</a:t>
            </a:r>
            <a:r>
              <a:rPr kumimoji="0" lang="en-US" altLang="en-US" sz="2800" b="0" i="0" u="none" strike="noStrike" cap="none" normalizeH="0" baseline="0" dirty="0">
                <a:ln>
                  <a:noFill/>
                </a:ln>
                <a:solidFill>
                  <a:schemeClr val="tx1"/>
                </a:solidFill>
                <a:effectLst/>
                <a:latin typeface="Agency FB" panose="020B0503020202020204" pitchFamily="34" charset="0"/>
              </a:rPr>
              <a:t> By providing a user-friendly interface for seamless implementation in banks, businesses, and daily transactions.</a:t>
            </a:r>
          </a:p>
        </p:txBody>
      </p:sp>
      <p:pic>
        <p:nvPicPr>
          <p:cNvPr id="6" name="Picture 5">
            <a:extLst>
              <a:ext uri="{FF2B5EF4-FFF2-40B4-BE49-F238E27FC236}">
                <a16:creationId xmlns:a16="http://schemas.microsoft.com/office/drawing/2014/main" id="{BB2C8E6B-2EB6-45D4-D6F1-6983D9B6ADAE}"/>
              </a:ext>
            </a:extLst>
          </p:cNvPr>
          <p:cNvPicPr>
            <a:picLocks noChangeAspect="1"/>
          </p:cNvPicPr>
          <p:nvPr/>
        </p:nvPicPr>
        <p:blipFill>
          <a:blip r:embed="rId2"/>
          <a:srcRect t="4099"/>
          <a:stretch/>
        </p:blipFill>
        <p:spPr>
          <a:xfrm rot="16200000">
            <a:off x="-968479" y="1705898"/>
            <a:ext cx="5358584" cy="3421626"/>
          </a:xfrm>
          <a:prstGeom prst="rect">
            <a:avLst/>
          </a:prstGeom>
        </p:spPr>
      </p:pic>
      <p:sp>
        <p:nvSpPr>
          <p:cNvPr id="8" name="Rectangle 7">
            <a:extLst>
              <a:ext uri="{FF2B5EF4-FFF2-40B4-BE49-F238E27FC236}">
                <a16:creationId xmlns:a16="http://schemas.microsoft.com/office/drawing/2014/main" id="{761ABA62-12A0-57FB-32BB-C065A462EAE8}"/>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spTree>
    <p:extLst>
      <p:ext uri="{BB962C8B-B14F-4D97-AF65-F5344CB8AC3E}">
        <p14:creationId xmlns:p14="http://schemas.microsoft.com/office/powerpoint/2010/main" val="3380987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D649C-6F22-2984-0FC9-B3A7A2CCDB3F}"/>
              </a:ext>
            </a:extLst>
          </p:cNvPr>
          <p:cNvSpPr>
            <a:spLocks noGrp="1"/>
          </p:cNvSpPr>
          <p:nvPr>
            <p:ph type="title"/>
          </p:nvPr>
        </p:nvSpPr>
        <p:spPr>
          <a:xfrm>
            <a:off x="3995731" y="645143"/>
            <a:ext cx="7315200" cy="1023931"/>
          </a:xfrm>
        </p:spPr>
        <p:txBody>
          <a:bodyPr/>
          <a:lstStyle/>
          <a:p>
            <a:pPr algn="ctr"/>
            <a:r>
              <a:rPr lang="en-US" b="1" i="1" dirty="0">
                <a:effectLst>
                  <a:outerShdw blurRad="38100" dist="38100" dir="2700000" algn="tl">
                    <a:srgbClr val="000000">
                      <a:alpha val="43137"/>
                    </a:srgbClr>
                  </a:outerShdw>
                </a:effectLst>
                <a:latin typeface="Algerian" panose="04020705040A02060702" pitchFamily="82" charset="0"/>
              </a:rPr>
              <a:t>NOVELTY</a:t>
            </a:r>
            <a:endParaRPr lang="en-IN" b="1" i="1" dirty="0">
              <a:effectLst>
                <a:outerShdw blurRad="38100" dist="38100" dir="2700000" algn="tl">
                  <a:srgbClr val="000000">
                    <a:alpha val="43137"/>
                  </a:srgbClr>
                </a:outerShdw>
              </a:effectLst>
              <a:latin typeface="Algerian" panose="04020705040A02060702" pitchFamily="82" charset="0"/>
            </a:endParaRPr>
          </a:p>
        </p:txBody>
      </p:sp>
      <p:sp>
        <p:nvSpPr>
          <p:cNvPr id="3" name="Text Placeholder 2">
            <a:extLst>
              <a:ext uri="{FF2B5EF4-FFF2-40B4-BE49-F238E27FC236}">
                <a16:creationId xmlns:a16="http://schemas.microsoft.com/office/drawing/2014/main" id="{C022F1A2-3C5A-5C82-CF50-045939A0410B}"/>
              </a:ext>
            </a:extLst>
          </p:cNvPr>
          <p:cNvSpPr>
            <a:spLocks noGrp="1"/>
          </p:cNvSpPr>
          <p:nvPr>
            <p:ph type="body" idx="1"/>
          </p:nvPr>
        </p:nvSpPr>
        <p:spPr>
          <a:xfrm>
            <a:off x="3886200" y="1908834"/>
            <a:ext cx="7315200" cy="3678150"/>
          </a:xfrm>
        </p:spPr>
        <p:txBody>
          <a:bodyPr>
            <a:normAutofit lnSpcReduction="10000"/>
          </a:bodyPr>
          <a:lstStyle/>
          <a:p>
            <a:pPr algn="just"/>
            <a:r>
              <a:rPr lang="en-US" sz="2800" dirty="0">
                <a:latin typeface="Agency FB" panose="020B0503020202020204" pitchFamily="34" charset="0"/>
              </a:rPr>
              <a:t>The </a:t>
            </a:r>
            <a:r>
              <a:rPr lang="en-US" sz="2800" b="1" dirty="0">
                <a:latin typeface="Agency FB" panose="020B0503020202020204" pitchFamily="34" charset="0"/>
              </a:rPr>
              <a:t>Fake Indian Currency Detection</a:t>
            </a:r>
            <a:r>
              <a:rPr lang="en-US" sz="2800" dirty="0">
                <a:latin typeface="Agency FB" panose="020B0503020202020204" pitchFamily="34" charset="0"/>
              </a:rPr>
              <a:t> system introduces a novel approach by leveraging advanced deep learning and computer vision techniques to analyze intricate features of currency notes, such as watermarks, security threads, and micro-lettering, beyond traditional methods. The system offers </a:t>
            </a:r>
            <a:r>
              <a:rPr lang="en-US" sz="2800" b="1" dirty="0">
                <a:latin typeface="Agency FB" panose="020B0503020202020204" pitchFamily="34" charset="0"/>
              </a:rPr>
              <a:t>real-time detection capabilities</a:t>
            </a:r>
            <a:r>
              <a:rPr lang="en-US" sz="2800" dirty="0">
                <a:latin typeface="Agency FB" panose="020B0503020202020204" pitchFamily="34" charset="0"/>
              </a:rPr>
              <a:t>, ensuring immediate identification of counterfeit notes with high accuracy. This innovative solution not only improves operational efficiency but also strengthens the fight against counterfeit currency circulation.</a:t>
            </a:r>
          </a:p>
          <a:p>
            <a:endParaRPr lang="en-IN" dirty="0"/>
          </a:p>
        </p:txBody>
      </p:sp>
      <p:pic>
        <p:nvPicPr>
          <p:cNvPr id="6148" name="Picture 4">
            <a:extLst>
              <a:ext uri="{FF2B5EF4-FFF2-40B4-BE49-F238E27FC236}">
                <a16:creationId xmlns:a16="http://schemas.microsoft.com/office/drawing/2014/main" id="{EA4BDEA6-539F-0933-588A-D68344114B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37" y="1094145"/>
            <a:ext cx="3524250" cy="39814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40BCB1B-DDE5-99CA-9BCA-2B4061602E0C}"/>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spTree>
    <p:extLst>
      <p:ext uri="{BB962C8B-B14F-4D97-AF65-F5344CB8AC3E}">
        <p14:creationId xmlns:p14="http://schemas.microsoft.com/office/powerpoint/2010/main" val="3270297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B62DE9-F8DB-772C-C089-7452E206E0A0}"/>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sp>
        <p:nvSpPr>
          <p:cNvPr id="3" name="Title 1">
            <a:extLst>
              <a:ext uri="{FF2B5EF4-FFF2-40B4-BE49-F238E27FC236}">
                <a16:creationId xmlns:a16="http://schemas.microsoft.com/office/drawing/2014/main" id="{549F1DE8-F8C3-2662-1888-C973D1088FA8}"/>
              </a:ext>
            </a:extLst>
          </p:cNvPr>
          <p:cNvSpPr txBox="1">
            <a:spLocks/>
          </p:cNvSpPr>
          <p:nvPr/>
        </p:nvSpPr>
        <p:spPr>
          <a:xfrm>
            <a:off x="2540558" y="163362"/>
            <a:ext cx="7315200" cy="1023931"/>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4000" b="1" i="1"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rPr>
              <a:t>LITERATURE REVIEW</a:t>
            </a:r>
            <a:endParaRPr lang="en-IN" sz="4000" b="1" i="1"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endParaRPr>
          </a:p>
        </p:txBody>
      </p:sp>
      <p:graphicFrame>
        <p:nvGraphicFramePr>
          <p:cNvPr id="4" name="Table 3">
            <a:extLst>
              <a:ext uri="{FF2B5EF4-FFF2-40B4-BE49-F238E27FC236}">
                <a16:creationId xmlns:a16="http://schemas.microsoft.com/office/drawing/2014/main" id="{DDFE5A3D-5753-0569-0505-E5A5327C20C7}"/>
              </a:ext>
            </a:extLst>
          </p:cNvPr>
          <p:cNvGraphicFramePr>
            <a:graphicFrameLocks noGrp="1"/>
          </p:cNvGraphicFramePr>
          <p:nvPr>
            <p:extLst>
              <p:ext uri="{D42A27DB-BD31-4B8C-83A1-F6EECF244321}">
                <p14:modId xmlns:p14="http://schemas.microsoft.com/office/powerpoint/2010/main" val="120125777"/>
              </p:ext>
            </p:extLst>
          </p:nvPr>
        </p:nvGraphicFramePr>
        <p:xfrm>
          <a:off x="575187" y="883920"/>
          <a:ext cx="11041625" cy="5090160"/>
        </p:xfrm>
        <a:graphic>
          <a:graphicData uri="http://schemas.openxmlformats.org/drawingml/2006/table">
            <a:tbl>
              <a:tblPr firstRow="1" bandRow="1">
                <a:tableStyleId>{073A0DAA-6AF3-43AB-8588-CEC1D06C72B9}</a:tableStyleId>
              </a:tblPr>
              <a:tblGrid>
                <a:gridCol w="2349910">
                  <a:extLst>
                    <a:ext uri="{9D8B030D-6E8A-4147-A177-3AD203B41FA5}">
                      <a16:colId xmlns:a16="http://schemas.microsoft.com/office/drawing/2014/main" val="1102047153"/>
                    </a:ext>
                  </a:extLst>
                </a:gridCol>
                <a:gridCol w="3146323">
                  <a:extLst>
                    <a:ext uri="{9D8B030D-6E8A-4147-A177-3AD203B41FA5}">
                      <a16:colId xmlns:a16="http://schemas.microsoft.com/office/drawing/2014/main" val="1228546590"/>
                    </a:ext>
                  </a:extLst>
                </a:gridCol>
                <a:gridCol w="5545392">
                  <a:extLst>
                    <a:ext uri="{9D8B030D-6E8A-4147-A177-3AD203B41FA5}">
                      <a16:colId xmlns:a16="http://schemas.microsoft.com/office/drawing/2014/main" val="3904968800"/>
                    </a:ext>
                  </a:extLst>
                </a:gridCol>
              </a:tblGrid>
              <a:tr h="416022">
                <a:tc>
                  <a:txBody>
                    <a:bodyPr/>
                    <a:lstStyle/>
                    <a:p>
                      <a:pPr algn="ctr"/>
                      <a:r>
                        <a:rPr lang="en-US" sz="2800" dirty="0">
                          <a:latin typeface="Agency FB" panose="020B0503020202020204" pitchFamily="34" charset="0"/>
                        </a:rPr>
                        <a:t>Author</a:t>
                      </a:r>
                      <a:endParaRPr lang="en-IN" sz="2800" dirty="0">
                        <a:latin typeface="Agency FB" panose="020B0503020202020204" pitchFamily="34" charset="0"/>
                      </a:endParaRPr>
                    </a:p>
                  </a:txBody>
                  <a:tcPr/>
                </a:tc>
                <a:tc>
                  <a:txBody>
                    <a:bodyPr/>
                    <a:lstStyle/>
                    <a:p>
                      <a:pPr algn="ctr"/>
                      <a:r>
                        <a:rPr lang="en-US" sz="2400" dirty="0">
                          <a:latin typeface="Agency FB" panose="020B0503020202020204" pitchFamily="34" charset="0"/>
                        </a:rPr>
                        <a:t>Title</a:t>
                      </a:r>
                      <a:endParaRPr lang="en-IN" sz="2400" dirty="0">
                        <a:latin typeface="Agency FB" panose="020B0503020202020204" pitchFamily="34" charset="0"/>
                      </a:endParaRPr>
                    </a:p>
                  </a:txBody>
                  <a:tcPr/>
                </a:tc>
                <a:tc>
                  <a:txBody>
                    <a:bodyPr/>
                    <a:lstStyle/>
                    <a:p>
                      <a:pPr algn="ctr"/>
                      <a:r>
                        <a:rPr lang="en-US" sz="2400" dirty="0">
                          <a:latin typeface="Agency FB" panose="020B0503020202020204" pitchFamily="34" charset="0"/>
                        </a:rPr>
                        <a:t>Description</a:t>
                      </a:r>
                      <a:endParaRPr lang="en-IN" sz="2400" dirty="0">
                        <a:latin typeface="Agency FB" panose="020B0503020202020204" pitchFamily="34" charset="0"/>
                      </a:endParaRPr>
                    </a:p>
                  </a:txBody>
                  <a:tcPr/>
                </a:tc>
                <a:extLst>
                  <a:ext uri="{0D108BD9-81ED-4DB2-BD59-A6C34878D82A}">
                    <a16:rowId xmlns:a16="http://schemas.microsoft.com/office/drawing/2014/main" val="2352586071"/>
                  </a:ext>
                </a:extLst>
              </a:tr>
              <a:tr h="2010690">
                <a:tc>
                  <a:txBody>
                    <a:bodyPr/>
                    <a:lstStyle/>
                    <a:p>
                      <a:r>
                        <a:rPr lang="sv-SE" sz="2400" dirty="0">
                          <a:latin typeface="Agency FB" panose="020B0503020202020204" pitchFamily="34" charset="0"/>
                        </a:rPr>
                        <a:t>Devid Kumar, Surendra Singh Chauhan</a:t>
                      </a:r>
                      <a:endParaRPr lang="en-IN" sz="2400" dirty="0">
                        <a:latin typeface="Agency FB" panose="020B0503020202020204" pitchFamily="34" charset="0"/>
                      </a:endParaRPr>
                    </a:p>
                  </a:txBody>
                  <a:tcPr/>
                </a:tc>
                <a:tc>
                  <a:txBody>
                    <a:bodyPr/>
                    <a:lstStyle/>
                    <a:p>
                      <a:r>
                        <a:rPr lang="en-US" sz="1600" dirty="0"/>
                        <a:t> </a:t>
                      </a:r>
                      <a:r>
                        <a:rPr lang="en-US" sz="2400" dirty="0">
                          <a:latin typeface="Agency FB" panose="020B0503020202020204" pitchFamily="34" charset="0"/>
                        </a:rPr>
                        <a:t>A STUDY ON INDIAN FAKE CURRENCY DETECTION </a:t>
                      </a:r>
                      <a:endParaRPr lang="en-IN" sz="1600" dirty="0">
                        <a:latin typeface="Agency FB" panose="020B0503020202020204" pitchFamily="34" charset="0"/>
                      </a:endParaRPr>
                    </a:p>
                  </a:txBody>
                  <a:tcPr/>
                </a:tc>
                <a:tc>
                  <a:txBody>
                    <a:bodyPr/>
                    <a:lstStyle/>
                    <a:p>
                      <a:r>
                        <a:rPr lang="en-US" sz="1600" dirty="0">
                          <a:latin typeface="Agency FB" panose="020B0503020202020204" pitchFamily="34" charset="0"/>
                        </a:rPr>
                        <a:t>The detection of </a:t>
                      </a:r>
                      <a:r>
                        <a:rPr lang="en-US" sz="1600" b="1" dirty="0">
                          <a:latin typeface="Agency FB" panose="020B0503020202020204" pitchFamily="34" charset="0"/>
                        </a:rPr>
                        <a:t>fake Indian currency</a:t>
                      </a:r>
                      <a:r>
                        <a:rPr lang="en-US" sz="1600" dirty="0">
                          <a:latin typeface="Agency FB" panose="020B0503020202020204" pitchFamily="34" charset="0"/>
                        </a:rPr>
                        <a:t> has progressed significantly with the integration of </a:t>
                      </a:r>
                      <a:r>
                        <a:rPr lang="en-US" sz="1600" b="1" dirty="0">
                          <a:latin typeface="Agency FB" panose="020B0503020202020204" pitchFamily="34" charset="0"/>
                        </a:rPr>
                        <a:t>image processing</a:t>
                      </a:r>
                      <a:r>
                        <a:rPr lang="en-US" sz="1600" dirty="0">
                          <a:latin typeface="Agency FB" panose="020B0503020202020204" pitchFamily="34" charset="0"/>
                        </a:rPr>
                        <a:t> and </a:t>
                      </a:r>
                      <a:r>
                        <a:rPr lang="en-US" sz="1600" b="1" dirty="0">
                          <a:latin typeface="Agency FB" panose="020B0503020202020204" pitchFamily="34" charset="0"/>
                        </a:rPr>
                        <a:t>machine learning</a:t>
                      </a:r>
                      <a:r>
                        <a:rPr lang="en-US" sz="1600" dirty="0">
                          <a:latin typeface="Agency FB" panose="020B0503020202020204" pitchFamily="34" charset="0"/>
                        </a:rPr>
                        <a:t> techniques. Traditional manual methods, though widely used, are time-consuming and error-prone. Advanced approaches such as </a:t>
                      </a:r>
                      <a:r>
                        <a:rPr lang="en-US" sz="1600" b="1" dirty="0">
                          <a:latin typeface="Agency FB" panose="020B0503020202020204" pitchFamily="34" charset="0"/>
                        </a:rPr>
                        <a:t>feature extraction</a:t>
                      </a:r>
                      <a:r>
                        <a:rPr lang="en-US" sz="1600" dirty="0">
                          <a:latin typeface="Agency FB" panose="020B0503020202020204" pitchFamily="34" charset="0"/>
                        </a:rPr>
                        <a:t>, edge detection, and classification algorithms like </a:t>
                      </a:r>
                      <a:r>
                        <a:rPr lang="en-US" sz="1600" b="1" dirty="0">
                          <a:latin typeface="Agency FB" panose="020B0503020202020204" pitchFamily="34" charset="0"/>
                        </a:rPr>
                        <a:t>Support Vector Machines (SVM)</a:t>
                      </a:r>
                      <a:r>
                        <a:rPr lang="en-US" sz="1600" dirty="0">
                          <a:latin typeface="Agency FB" panose="020B0503020202020204" pitchFamily="34" charset="0"/>
                        </a:rPr>
                        <a:t> and </a:t>
                      </a:r>
                      <a:r>
                        <a:rPr lang="en-US" sz="1600" b="1" dirty="0">
                          <a:latin typeface="Agency FB" panose="020B0503020202020204" pitchFamily="34" charset="0"/>
                        </a:rPr>
                        <a:t>Convolutional Neural Networks (CNN)</a:t>
                      </a:r>
                      <a:r>
                        <a:rPr lang="en-US" sz="1600" dirty="0">
                          <a:latin typeface="Agency FB" panose="020B0503020202020204" pitchFamily="34" charset="0"/>
                        </a:rPr>
                        <a:t> analyze security features like watermarks, security threads, and micro-lettering. Real-time mobile applications using computer vision provide accessibility and accuracy, helping individuals and businesses detect counterfeit notes efficiently.</a:t>
                      </a:r>
                      <a:endParaRPr lang="en-IN" sz="1600" dirty="0">
                        <a:latin typeface="Agency FB" panose="020B0503020202020204" pitchFamily="34" charset="0"/>
                      </a:endParaRPr>
                    </a:p>
                  </a:txBody>
                  <a:tcPr/>
                </a:tc>
                <a:extLst>
                  <a:ext uri="{0D108BD9-81ED-4DB2-BD59-A6C34878D82A}">
                    <a16:rowId xmlns:a16="http://schemas.microsoft.com/office/drawing/2014/main" val="280142289"/>
                  </a:ext>
                </a:extLst>
              </a:tr>
              <a:tr h="2010690">
                <a:tc>
                  <a:txBody>
                    <a:bodyPr/>
                    <a:lstStyle/>
                    <a:p>
                      <a:r>
                        <a:rPr lang="fi-FI" sz="2800" dirty="0">
                          <a:latin typeface="Agency FB" panose="020B0503020202020204" pitchFamily="34" charset="0"/>
                        </a:rPr>
                        <a:t>Aneena Babu, Vineetha Shankar P </a:t>
                      </a:r>
                      <a:endParaRPr lang="en-IN" sz="2800" dirty="0">
                        <a:latin typeface="Agency FB" panose="020B0503020202020204" pitchFamily="34" charset="0"/>
                      </a:endParaRPr>
                    </a:p>
                  </a:txBody>
                  <a:tcPr/>
                </a:tc>
                <a:tc>
                  <a:txBody>
                    <a:bodyPr/>
                    <a:lstStyle/>
                    <a:p>
                      <a:r>
                        <a:rPr lang="en-IN" sz="2800" dirty="0">
                          <a:latin typeface="Agency FB" panose="020B0503020202020204" pitchFamily="34" charset="0"/>
                        </a:rPr>
                        <a:t>Fake Indian Currency Detection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gency FB" panose="020B0503020202020204" pitchFamily="34" charset="0"/>
                        </a:rPr>
                        <a:t>This paper enhances Counterfeit currency detection employs image processing techniques, machine learning, and hybrid models to identify fake notes effectively. Approaches like ORB, SSIM, and deep learning enhance accuracy. Challenges include dataset limitations, real-time processing, and evolving counterfeiting methods. Future research emphasizes advanced algorithms, blockchain integration, and global collaboration to combat counterfeiting effectively.</a:t>
                      </a:r>
                    </a:p>
                    <a:p>
                      <a:endParaRPr lang="en-IN" sz="1800" dirty="0">
                        <a:latin typeface="Agency FB" panose="020B0503020202020204" pitchFamily="34" charset="0"/>
                      </a:endParaRPr>
                    </a:p>
                  </a:txBody>
                  <a:tcPr/>
                </a:tc>
                <a:extLst>
                  <a:ext uri="{0D108BD9-81ED-4DB2-BD59-A6C34878D82A}">
                    <a16:rowId xmlns:a16="http://schemas.microsoft.com/office/drawing/2014/main" val="433820452"/>
                  </a:ext>
                </a:extLst>
              </a:tr>
            </a:tbl>
          </a:graphicData>
        </a:graphic>
      </p:graphicFrame>
    </p:spTree>
    <p:extLst>
      <p:ext uri="{BB962C8B-B14F-4D97-AF65-F5344CB8AC3E}">
        <p14:creationId xmlns:p14="http://schemas.microsoft.com/office/powerpoint/2010/main" val="493266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8EDA-2F67-20F1-59D5-663986A1A5C1}"/>
              </a:ext>
            </a:extLst>
          </p:cNvPr>
          <p:cNvSpPr>
            <a:spLocks noGrp="1"/>
          </p:cNvSpPr>
          <p:nvPr>
            <p:ph type="title"/>
          </p:nvPr>
        </p:nvSpPr>
        <p:spPr/>
        <p:txBody>
          <a:bodyPr>
            <a:normAutofit/>
          </a:bodyPr>
          <a:lstStyle/>
          <a:p>
            <a:r>
              <a:rPr lang="en-US" sz="5000" b="1" dirty="0">
                <a:effectLst>
                  <a:outerShdw blurRad="38100" dist="38100" dir="2700000" algn="tl">
                    <a:srgbClr val="000000">
                      <a:alpha val="43137"/>
                    </a:srgbClr>
                  </a:outerShdw>
                </a:effectLst>
                <a:latin typeface="Algerian" panose="04020705040A02060702" pitchFamily="82" charset="0"/>
              </a:rPr>
              <a:t>Project Timeline</a:t>
            </a:r>
            <a:endParaRPr lang="en-IN" sz="5000" b="1" dirty="0">
              <a:effectLst>
                <a:outerShdw blurRad="38100" dist="38100" dir="2700000" algn="tl">
                  <a:srgbClr val="000000">
                    <a:alpha val="43137"/>
                  </a:srgbClr>
                </a:outerShdw>
              </a:effectLst>
              <a:latin typeface="Algerian" panose="04020705040A02060702" pitchFamily="82" charset="0"/>
            </a:endParaRPr>
          </a:p>
        </p:txBody>
      </p:sp>
      <p:graphicFrame>
        <p:nvGraphicFramePr>
          <p:cNvPr id="4" name="Content Placeholder 3">
            <a:extLst>
              <a:ext uri="{FF2B5EF4-FFF2-40B4-BE49-F238E27FC236}">
                <a16:creationId xmlns:a16="http://schemas.microsoft.com/office/drawing/2014/main" id="{9949DF4E-6F1C-5C17-9C2C-DB773081F7EA}"/>
              </a:ext>
            </a:extLst>
          </p:cNvPr>
          <p:cNvGraphicFramePr>
            <a:graphicFrameLocks noGrp="1"/>
          </p:cNvGraphicFramePr>
          <p:nvPr>
            <p:ph idx="1"/>
            <p:extLst>
              <p:ext uri="{D42A27DB-BD31-4B8C-83A1-F6EECF244321}">
                <p14:modId xmlns:p14="http://schemas.microsoft.com/office/powerpoint/2010/main" val="3962594076"/>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B2E340BC-C4BC-D536-00E3-43EE582A7DAC}"/>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spTree>
    <p:extLst>
      <p:ext uri="{BB962C8B-B14F-4D97-AF65-F5344CB8AC3E}">
        <p14:creationId xmlns:p14="http://schemas.microsoft.com/office/powerpoint/2010/main" val="1232844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43978-912B-01CE-0044-0B2ADDCC6234}"/>
              </a:ext>
            </a:extLst>
          </p:cNvPr>
          <p:cNvSpPr>
            <a:spLocks noGrp="1"/>
          </p:cNvSpPr>
          <p:nvPr>
            <p:ph type="title"/>
          </p:nvPr>
        </p:nvSpPr>
        <p:spPr>
          <a:xfrm>
            <a:off x="3867912" y="1298448"/>
            <a:ext cx="7315200" cy="1356262"/>
          </a:xfrm>
        </p:spPr>
        <p:txBody>
          <a:bodyPr>
            <a:normAutofit fontScale="90000"/>
          </a:bodyPr>
          <a:lstStyle/>
          <a:p>
            <a:pPr algn="ctr"/>
            <a:r>
              <a:rPr lang="en-US" b="1" dirty="0">
                <a:effectLst>
                  <a:outerShdw blurRad="38100" dist="38100" dir="2700000" algn="tl">
                    <a:srgbClr val="000000">
                      <a:alpha val="43137"/>
                    </a:srgbClr>
                  </a:outerShdw>
                </a:effectLst>
                <a:latin typeface="Algerian" panose="04020705040A02060702" pitchFamily="82" charset="0"/>
              </a:rPr>
              <a:t>What is Counterfeiting?</a:t>
            </a:r>
            <a:endParaRPr lang="en-IN" b="1" dirty="0">
              <a:effectLst>
                <a:outerShdw blurRad="38100" dist="38100" dir="2700000" algn="tl">
                  <a:srgbClr val="000000">
                    <a:alpha val="43137"/>
                  </a:srgbClr>
                </a:outerShdw>
              </a:effectLst>
              <a:latin typeface="Algerian" panose="04020705040A02060702" pitchFamily="82" charset="0"/>
            </a:endParaRPr>
          </a:p>
        </p:txBody>
      </p:sp>
      <p:sp>
        <p:nvSpPr>
          <p:cNvPr id="3" name="Text Placeholder 2">
            <a:extLst>
              <a:ext uri="{FF2B5EF4-FFF2-40B4-BE49-F238E27FC236}">
                <a16:creationId xmlns:a16="http://schemas.microsoft.com/office/drawing/2014/main" id="{41C52E74-4943-EC65-1620-E666D84280CA}"/>
              </a:ext>
            </a:extLst>
          </p:cNvPr>
          <p:cNvSpPr>
            <a:spLocks noGrp="1"/>
          </p:cNvSpPr>
          <p:nvPr>
            <p:ph type="body" idx="1"/>
          </p:nvPr>
        </p:nvSpPr>
        <p:spPr>
          <a:xfrm>
            <a:off x="3886200" y="3097161"/>
            <a:ext cx="7315200" cy="2489823"/>
          </a:xfrm>
        </p:spPr>
        <p:txBody>
          <a:bodyPr>
            <a:normAutofit fontScale="92500" lnSpcReduction="20000"/>
          </a:bodyPr>
          <a:lstStyle/>
          <a:p>
            <a:r>
              <a:rPr lang="en-US" sz="3200" dirty="0">
                <a:latin typeface="Agency FB" panose="020B0503020202020204" pitchFamily="34" charset="0"/>
              </a:rPr>
              <a:t>Counterfeiting is the act of creating fake or imitation items with the intent to deceive others into believing they are genuine. Common examples include counterfeit currency, goods, documents, and trademarks. Counterfeiting undermines economic stability, intellectual property rights, and public trust, often causing financial and reputational harm.</a:t>
            </a:r>
            <a:endParaRPr lang="en-IN" sz="3200" dirty="0">
              <a:latin typeface="Agency FB" panose="020B0503020202020204" pitchFamily="34" charset="0"/>
            </a:endParaRPr>
          </a:p>
        </p:txBody>
      </p:sp>
      <p:sp>
        <p:nvSpPr>
          <p:cNvPr id="4" name="Rectangle 3">
            <a:extLst>
              <a:ext uri="{FF2B5EF4-FFF2-40B4-BE49-F238E27FC236}">
                <a16:creationId xmlns:a16="http://schemas.microsoft.com/office/drawing/2014/main" id="{259A6764-6CA5-CFA8-00FA-43A5D13E5228}"/>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spTree>
    <p:extLst>
      <p:ext uri="{BB962C8B-B14F-4D97-AF65-F5344CB8AC3E}">
        <p14:creationId xmlns:p14="http://schemas.microsoft.com/office/powerpoint/2010/main" val="3339931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F1392-D847-9A2E-0B91-990D6FDD460A}"/>
              </a:ext>
            </a:extLst>
          </p:cNvPr>
          <p:cNvSpPr>
            <a:spLocks noGrp="1"/>
          </p:cNvSpPr>
          <p:nvPr>
            <p:ph type="title"/>
          </p:nvPr>
        </p:nvSpPr>
        <p:spPr/>
        <p:txBody>
          <a:bodyPr>
            <a:normAutofit/>
          </a:bodyPr>
          <a:lstStyle/>
          <a:p>
            <a:pPr algn="ctr"/>
            <a:r>
              <a:rPr lang="en-US" sz="2800" b="1" dirty="0">
                <a:effectLst>
                  <a:outerShdw blurRad="38100" dist="38100" dir="2700000" algn="tl">
                    <a:srgbClr val="000000">
                      <a:alpha val="43137"/>
                    </a:srgbClr>
                  </a:outerShdw>
                </a:effectLst>
                <a:latin typeface="Algerian" panose="04020705040A02060702" pitchFamily="82" charset="0"/>
              </a:rPr>
              <a:t>Architecture</a:t>
            </a:r>
            <a:br>
              <a:rPr lang="en-US" sz="2800" b="1" dirty="0">
                <a:effectLst>
                  <a:outerShdw blurRad="38100" dist="38100" dir="2700000" algn="tl">
                    <a:srgbClr val="000000">
                      <a:alpha val="43137"/>
                    </a:srgbClr>
                  </a:outerShdw>
                </a:effectLst>
                <a:latin typeface="Algerian" panose="04020705040A02060702" pitchFamily="82" charset="0"/>
              </a:rPr>
            </a:br>
            <a:r>
              <a:rPr lang="en-US" sz="2800" b="1" dirty="0">
                <a:effectLst>
                  <a:outerShdw blurRad="38100" dist="38100" dir="2700000" algn="tl">
                    <a:srgbClr val="000000">
                      <a:alpha val="43137"/>
                    </a:srgbClr>
                  </a:outerShdw>
                </a:effectLst>
                <a:latin typeface="Algerian" panose="04020705040A02060702" pitchFamily="82" charset="0"/>
              </a:rPr>
              <a:t>Design </a:t>
            </a:r>
            <a:endParaRPr lang="en-IN" sz="2800" b="1" dirty="0">
              <a:effectLst>
                <a:outerShdw blurRad="38100" dist="38100" dir="2700000" algn="tl">
                  <a:srgbClr val="000000">
                    <a:alpha val="43137"/>
                  </a:srgbClr>
                </a:outerShdw>
              </a:effectLst>
              <a:latin typeface="Algerian" panose="04020705040A02060702" pitchFamily="82" charset="0"/>
            </a:endParaRPr>
          </a:p>
        </p:txBody>
      </p:sp>
      <p:pic>
        <p:nvPicPr>
          <p:cNvPr id="4" name="Content Placeholder 3" descr="A diagram of a system&#10;&#10;Description automatically generated">
            <a:extLst>
              <a:ext uri="{FF2B5EF4-FFF2-40B4-BE49-F238E27FC236}">
                <a16:creationId xmlns:a16="http://schemas.microsoft.com/office/drawing/2014/main" id="{72A6F773-B327-B44D-A950-5F38FAEF5DB0}"/>
              </a:ext>
            </a:extLst>
          </p:cNvPr>
          <p:cNvPicPr>
            <a:picLocks noGrp="1" noChangeAspect="1"/>
          </p:cNvPicPr>
          <p:nvPr>
            <p:ph idx="1"/>
          </p:nvPr>
        </p:nvPicPr>
        <p:blipFill>
          <a:blip r:embed="rId2"/>
          <a:stretch>
            <a:fillRect/>
          </a:stretch>
        </p:blipFill>
        <p:spPr>
          <a:xfrm>
            <a:off x="3647768" y="787662"/>
            <a:ext cx="7757651" cy="5318170"/>
          </a:xfrm>
          <a:prstGeom prst="rect">
            <a:avLst/>
          </a:prstGeom>
        </p:spPr>
      </p:pic>
      <p:sp>
        <p:nvSpPr>
          <p:cNvPr id="5" name="Rectangle 4">
            <a:extLst>
              <a:ext uri="{FF2B5EF4-FFF2-40B4-BE49-F238E27FC236}">
                <a16:creationId xmlns:a16="http://schemas.microsoft.com/office/drawing/2014/main" id="{E5703856-142B-4158-ADE9-497C002FD9FD}"/>
              </a:ext>
            </a:extLst>
          </p:cNvPr>
          <p:cNvSpPr/>
          <p:nvPr/>
        </p:nvSpPr>
        <p:spPr>
          <a:xfrm>
            <a:off x="0" y="6066503"/>
            <a:ext cx="12192000" cy="7914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gency FB" panose="020B0503020202020204" pitchFamily="34" charset="0"/>
              </a:rPr>
              <a:t>PROJECT EXHIBITION –  </a:t>
            </a:r>
            <a:r>
              <a:rPr lang="en-US" sz="2400" dirty="0">
                <a:solidFill>
                  <a:schemeClr val="tx1"/>
                </a:solidFill>
                <a:latin typeface="Agency FB" panose="020B0503020202020204" pitchFamily="34" charset="0"/>
                <a:cs typeface="Arial" panose="020B0604020202020204" pitchFamily="34" charset="0"/>
              </a:rPr>
              <a:t>01</a:t>
            </a:r>
          </a:p>
          <a:p>
            <a:pPr algn="ctr"/>
            <a:r>
              <a:rPr lang="en-US" sz="2400" dirty="0">
                <a:solidFill>
                  <a:schemeClr val="tx1"/>
                </a:solidFill>
                <a:latin typeface="Agency FB" panose="020B0503020202020204" pitchFamily="34" charset="0"/>
              </a:rPr>
              <a:t>SUPERVISED BY: DR SUBASH CHANDRA BOSE I REVIEWED BY: DR NILAMADHAB MISHRA , DR SHIV SHANKAR PRASAD SHUKLA</a:t>
            </a:r>
          </a:p>
        </p:txBody>
      </p:sp>
    </p:spTree>
    <p:extLst>
      <p:ext uri="{BB962C8B-B14F-4D97-AF65-F5344CB8AC3E}">
        <p14:creationId xmlns:p14="http://schemas.microsoft.com/office/powerpoint/2010/main" val="1188365016"/>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263</TotalTime>
  <Words>1966</Words>
  <Application>Microsoft Office PowerPoint</Application>
  <PresentationFormat>Widescreen</PresentationFormat>
  <Paragraphs>174</Paragraphs>
  <Slides>33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Agency FB</vt:lpstr>
      <vt:lpstr>Algerian</vt:lpstr>
      <vt:lpstr>Arial</vt:lpstr>
      <vt:lpstr>Calibri</vt:lpstr>
      <vt:lpstr>Corbel</vt:lpstr>
      <vt:lpstr>Wingdings</vt:lpstr>
      <vt:lpstr>Wingdings 2</vt:lpstr>
      <vt:lpstr>Frame</vt:lpstr>
      <vt:lpstr>Fake Currency Detection</vt:lpstr>
      <vt:lpstr>PowerPoint Presentation</vt:lpstr>
      <vt:lpstr>Problem  Statement</vt:lpstr>
      <vt:lpstr>Our Agenda</vt:lpstr>
      <vt:lpstr>NOVELTY</vt:lpstr>
      <vt:lpstr>PowerPoint Presentation</vt:lpstr>
      <vt:lpstr>Project Timeline</vt:lpstr>
      <vt:lpstr>What is Counterfeiting?</vt:lpstr>
      <vt:lpstr>Architecture Design </vt:lpstr>
      <vt:lpstr>PowerPoint Presentation</vt:lpstr>
      <vt:lpstr>Some Pictures from Dataset (Real)</vt:lpstr>
      <vt:lpstr>Some Pictures from Dataset (Fake)</vt:lpstr>
      <vt:lpstr>Image preprocessing</vt:lpstr>
      <vt:lpstr>Image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Shubhankar Pandey</dc:creator>
  <cp:lastModifiedBy>Shubhankar Pandey</cp:lastModifiedBy>
  <cp:revision>1</cp:revision>
  <dcterms:created xsi:type="dcterms:W3CDTF">2024-12-17T15:45:06Z</dcterms:created>
  <dcterms:modified xsi:type="dcterms:W3CDTF">2024-12-17T20:08:50Z</dcterms:modified>
</cp:coreProperties>
</file>